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85" r:id="rId3"/>
    <p:sldId id="259" r:id="rId4"/>
    <p:sldId id="260" r:id="rId5"/>
    <p:sldId id="263" r:id="rId6"/>
    <p:sldId id="286" r:id="rId7"/>
    <p:sldId id="287" r:id="rId8"/>
    <p:sldId id="288" r:id="rId9"/>
    <p:sldId id="289" r:id="rId10"/>
    <p:sldId id="294" r:id="rId11"/>
    <p:sldId id="290" r:id="rId12"/>
    <p:sldId id="295" r:id="rId13"/>
    <p:sldId id="296" r:id="rId14"/>
    <p:sldId id="291" r:id="rId15"/>
    <p:sldId id="297" r:id="rId16"/>
    <p:sldId id="298" r:id="rId17"/>
    <p:sldId id="302" r:id="rId18"/>
    <p:sldId id="300" r:id="rId19"/>
    <p:sldId id="301" r:id="rId20"/>
    <p:sldId id="292" r:id="rId21"/>
    <p:sldId id="299" r:id="rId22"/>
    <p:sldId id="305" r:id="rId23"/>
    <p:sldId id="306" r:id="rId24"/>
    <p:sldId id="293" r:id="rId25"/>
    <p:sldId id="313" r:id="rId26"/>
    <p:sldId id="310" r:id="rId27"/>
    <p:sldId id="311" r:id="rId28"/>
    <p:sldId id="312" r:id="rId29"/>
    <p:sldId id="303" r:id="rId30"/>
    <p:sldId id="314" r:id="rId31"/>
    <p:sldId id="315" r:id="rId32"/>
    <p:sldId id="316" r:id="rId33"/>
    <p:sldId id="317" r:id="rId34"/>
    <p:sldId id="318" r:id="rId35"/>
    <p:sldId id="319" r:id="rId36"/>
    <p:sldId id="274" r:id="rId37"/>
    <p:sldId id="280" r:id="rId38"/>
    <p:sldId id="262" r:id="rId39"/>
    <p:sldId id="307" r:id="rId40"/>
    <p:sldId id="308" r:id="rId41"/>
    <p:sldId id="309" r:id="rId42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Roboto Slab" panose="020B0604020202020204" charset="0"/>
      <p:regular r:id="rId45"/>
      <p:bold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757"/>
    <a:srgbClr val="5F9BCD"/>
    <a:srgbClr val="273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D6EBA1-4ADD-45D9-8323-9E5D3096E117}">
  <a:tblStyle styleId="{ACD6EBA1-4ADD-45D9-8323-9E5D3096E1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1296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37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25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401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493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33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005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152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589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438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20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974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4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5089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08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6170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472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324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344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5832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370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829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012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938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28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8195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179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9102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070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37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9453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750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52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376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054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7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05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96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989557" y="2418798"/>
            <a:ext cx="7903923" cy="329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3600" dirty="0"/>
              <a:t>Carvana Image Masking Challenge:</a:t>
            </a:r>
            <a:br>
              <a:rPr lang="en-US" sz="5400" dirty="0"/>
            </a:br>
            <a:r>
              <a:rPr lang="en-US" sz="4200" dirty="0">
                <a:solidFill>
                  <a:schemeClr val="accent1">
                    <a:lumMod val="75000"/>
                  </a:schemeClr>
                </a:solidFill>
              </a:rPr>
              <a:t>Implementing a U-net</a:t>
            </a:r>
            <a:endParaRPr sz="4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Google Shape;86;p14">
            <a:extLst>
              <a:ext uri="{FF2B5EF4-FFF2-40B4-BE49-F238E27FC236}">
                <a16:creationId xmlns:a16="http://schemas.microsoft.com/office/drawing/2014/main" id="{03698171-3542-42CB-BBAB-B802313D3534}"/>
              </a:ext>
            </a:extLst>
          </p:cNvPr>
          <p:cNvSpPr txBox="1">
            <a:spLocks/>
          </p:cNvSpPr>
          <p:nvPr/>
        </p:nvSpPr>
        <p:spPr>
          <a:xfrm>
            <a:off x="1750950" y="4123909"/>
            <a:ext cx="56421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GB" sz="2400" b="1" dirty="0"/>
              <a:t>Jiawei Yu</a:t>
            </a:r>
          </a:p>
          <a:p>
            <a:pPr marL="0" indent="0" algn="ctr">
              <a:buFont typeface="Source Sans Pro"/>
              <a:buNone/>
            </a:pPr>
            <a:r>
              <a:rPr lang="en-GB" sz="2400" b="1" dirty="0"/>
              <a:t>Feb. 22, 2019</a:t>
            </a:r>
          </a:p>
        </p:txBody>
      </p:sp>
      <p:sp>
        <p:nvSpPr>
          <p:cNvPr id="6" name="Google Shape;78;p13">
            <a:extLst>
              <a:ext uri="{FF2B5EF4-FFF2-40B4-BE49-F238E27FC236}">
                <a16:creationId xmlns:a16="http://schemas.microsoft.com/office/drawing/2014/main" id="{60E067CA-73FC-4649-9604-C5F25779A329}"/>
              </a:ext>
            </a:extLst>
          </p:cNvPr>
          <p:cNvSpPr txBox="1"/>
          <p:nvPr/>
        </p:nvSpPr>
        <p:spPr>
          <a:xfrm>
            <a:off x="436005" y="5640035"/>
            <a:ext cx="6609885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GB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Kaggle task link: </a:t>
            </a:r>
          </a:p>
          <a:p>
            <a:pPr lvl="0">
              <a:spcBef>
                <a:spcPts val="1000"/>
              </a:spcBef>
            </a:pPr>
            <a:r>
              <a:rPr lang="en-GB" b="1" u="sng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https://www.kaggle.com/c/carvana-image-masking-challenge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U-net architecture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5" name="乘号 114">
            <a:extLst>
              <a:ext uri="{FF2B5EF4-FFF2-40B4-BE49-F238E27FC236}">
                <a16:creationId xmlns:a16="http://schemas.microsoft.com/office/drawing/2014/main" id="{BACB9A3F-C37B-4F93-BBAC-D1AAEC278E3F}"/>
              </a:ext>
            </a:extLst>
          </p:cNvPr>
          <p:cNvSpPr/>
          <p:nvPr/>
        </p:nvSpPr>
        <p:spPr>
          <a:xfrm>
            <a:off x="6135300" y="5540981"/>
            <a:ext cx="251560" cy="251560"/>
          </a:xfrm>
          <a:prstGeom prst="mathMultiply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320F4158-1788-4687-9D73-B186F8577A91}"/>
              </a:ext>
            </a:extLst>
          </p:cNvPr>
          <p:cNvSpPr/>
          <p:nvPr/>
        </p:nvSpPr>
        <p:spPr>
          <a:xfrm>
            <a:off x="6206033" y="4693838"/>
            <a:ext cx="110095" cy="17051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箭头: 下 116">
            <a:extLst>
              <a:ext uri="{FF2B5EF4-FFF2-40B4-BE49-F238E27FC236}">
                <a16:creationId xmlns:a16="http://schemas.microsoft.com/office/drawing/2014/main" id="{76359AE4-0EB7-44DB-8090-F6E75986F843}"/>
              </a:ext>
            </a:extLst>
          </p:cNvPr>
          <p:cNvSpPr/>
          <p:nvPr/>
        </p:nvSpPr>
        <p:spPr>
          <a:xfrm>
            <a:off x="6223850" y="5874165"/>
            <a:ext cx="74460" cy="20698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箭头: 上 117">
            <a:extLst>
              <a:ext uri="{FF2B5EF4-FFF2-40B4-BE49-F238E27FC236}">
                <a16:creationId xmlns:a16="http://schemas.microsoft.com/office/drawing/2014/main" id="{D4789D40-CF43-46C4-963C-71C324CCEB26}"/>
              </a:ext>
            </a:extLst>
          </p:cNvPr>
          <p:cNvSpPr/>
          <p:nvPr/>
        </p:nvSpPr>
        <p:spPr>
          <a:xfrm>
            <a:off x="6220511" y="6148268"/>
            <a:ext cx="81138" cy="193284"/>
          </a:xfrm>
          <a:prstGeom prst="upArrow">
            <a:avLst/>
          </a:prstGeom>
          <a:solidFill>
            <a:srgbClr val="273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7B400B86-0C49-4DD6-99A0-B347A0A2894A}"/>
              </a:ext>
            </a:extLst>
          </p:cNvPr>
          <p:cNvCxnSpPr/>
          <p:nvPr/>
        </p:nvCxnSpPr>
        <p:spPr>
          <a:xfrm>
            <a:off x="6109051" y="5382647"/>
            <a:ext cx="3040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箭头: 右 119">
            <a:extLst>
              <a:ext uri="{FF2B5EF4-FFF2-40B4-BE49-F238E27FC236}">
                <a16:creationId xmlns:a16="http://schemas.microsoft.com/office/drawing/2014/main" id="{5EBF3E02-2822-4E5E-8FD3-7022E9FF0770}"/>
              </a:ext>
            </a:extLst>
          </p:cNvPr>
          <p:cNvSpPr/>
          <p:nvPr/>
        </p:nvSpPr>
        <p:spPr>
          <a:xfrm>
            <a:off x="6206033" y="5001960"/>
            <a:ext cx="110095" cy="17051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0E713C6-6BAE-4A31-8A53-433E707E1E2A}"/>
              </a:ext>
            </a:extLst>
          </p:cNvPr>
          <p:cNvSpPr txBox="1"/>
          <p:nvPr/>
        </p:nvSpPr>
        <p:spPr>
          <a:xfrm>
            <a:off x="6388854" y="4634728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 3X3, </a:t>
            </a:r>
            <a:r>
              <a:rPr lang="en-US" dirty="0" err="1"/>
              <a:t>ReLU</a:t>
            </a:r>
            <a:endParaRPr lang="en-GB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61DC7FA1-86A6-4B28-A47D-024CBDEF6ADB}"/>
              </a:ext>
            </a:extLst>
          </p:cNvPr>
          <p:cNvSpPr txBox="1"/>
          <p:nvPr/>
        </p:nvSpPr>
        <p:spPr>
          <a:xfrm>
            <a:off x="6388854" y="4926254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 1X1, Sigmoid</a:t>
            </a:r>
            <a:endParaRPr lang="en-GB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6B5F38D-71E6-4A00-A4CA-835E92868215}"/>
              </a:ext>
            </a:extLst>
          </p:cNvPr>
          <p:cNvGrpSpPr/>
          <p:nvPr/>
        </p:nvGrpSpPr>
        <p:grpSpPr>
          <a:xfrm>
            <a:off x="456528" y="1433020"/>
            <a:ext cx="7035930" cy="3686832"/>
            <a:chOff x="1053799" y="2013025"/>
            <a:chExt cx="7035930" cy="3686832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65EE996-71A5-4A22-8902-84789A6C85E4}"/>
                </a:ext>
              </a:extLst>
            </p:cNvPr>
            <p:cNvSpPr/>
            <p:nvPr/>
          </p:nvSpPr>
          <p:spPr>
            <a:xfrm>
              <a:off x="3477074" y="5502698"/>
              <a:ext cx="302930" cy="64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2E1EC94-ED2A-4C4D-A899-87EEF6635BFF}"/>
                </a:ext>
              </a:extLst>
            </p:cNvPr>
            <p:cNvSpPr/>
            <p:nvPr/>
          </p:nvSpPr>
          <p:spPr>
            <a:xfrm>
              <a:off x="3980305" y="5498013"/>
              <a:ext cx="504000" cy="64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36507C4-A88B-41FD-96A7-5C804790F3AA}"/>
                </a:ext>
              </a:extLst>
            </p:cNvPr>
            <p:cNvSpPr/>
            <p:nvPr/>
          </p:nvSpPr>
          <p:spPr>
            <a:xfrm>
              <a:off x="4642906" y="5498013"/>
              <a:ext cx="504000" cy="64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1EAA4D-8374-4468-894F-B9932853357B}"/>
                </a:ext>
              </a:extLst>
            </p:cNvPr>
            <p:cNvSpPr/>
            <p:nvPr/>
          </p:nvSpPr>
          <p:spPr>
            <a:xfrm>
              <a:off x="2894168" y="4899971"/>
              <a:ext cx="302930" cy="12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B5C8675-EE67-433F-814D-A50E4F16C809}"/>
                </a:ext>
              </a:extLst>
            </p:cNvPr>
            <p:cNvSpPr/>
            <p:nvPr/>
          </p:nvSpPr>
          <p:spPr>
            <a:xfrm>
              <a:off x="3287406" y="4899971"/>
              <a:ext cx="302930" cy="126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DFBD744-38BB-49EB-B612-8863104A82F1}"/>
                </a:ext>
              </a:extLst>
            </p:cNvPr>
            <p:cNvSpPr/>
            <p:nvPr/>
          </p:nvSpPr>
          <p:spPr>
            <a:xfrm>
              <a:off x="2599076" y="4383479"/>
              <a:ext cx="2016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39421EE-BE6D-4188-A988-EBCE9BACC220}"/>
                </a:ext>
              </a:extLst>
            </p:cNvPr>
            <p:cNvSpPr/>
            <p:nvPr/>
          </p:nvSpPr>
          <p:spPr>
            <a:xfrm>
              <a:off x="2323185" y="4383479"/>
              <a:ext cx="2016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66203A6-7529-45D4-92CF-2715BF7FE9A0}"/>
                </a:ext>
              </a:extLst>
            </p:cNvPr>
            <p:cNvSpPr/>
            <p:nvPr/>
          </p:nvSpPr>
          <p:spPr>
            <a:xfrm>
              <a:off x="1482438" y="2330368"/>
              <a:ext cx="27561" cy="100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F4773F8-10C3-4AE1-9266-96AF888380B4}"/>
                </a:ext>
              </a:extLst>
            </p:cNvPr>
            <p:cNvSpPr/>
            <p:nvPr/>
          </p:nvSpPr>
          <p:spPr>
            <a:xfrm>
              <a:off x="1653513" y="2330367"/>
              <a:ext cx="48826" cy="10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37E6328-2CD4-4976-B6EE-8D3FB5DE01BB}"/>
                </a:ext>
              </a:extLst>
            </p:cNvPr>
            <p:cNvSpPr/>
            <p:nvPr/>
          </p:nvSpPr>
          <p:spPr>
            <a:xfrm>
              <a:off x="1812322" y="2330366"/>
              <a:ext cx="48826" cy="10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0E00E3C7-DD93-4418-8DE3-60A759C8AC7F}"/>
                </a:ext>
              </a:extLst>
            </p:cNvPr>
            <p:cNvSpPr/>
            <p:nvPr/>
          </p:nvSpPr>
          <p:spPr>
            <a:xfrm>
              <a:off x="1543418" y="2741648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C1C7D9E0-32D7-4423-B94F-622CB4E55707}"/>
                </a:ext>
              </a:extLst>
            </p:cNvPr>
            <p:cNvSpPr/>
            <p:nvPr/>
          </p:nvSpPr>
          <p:spPr>
            <a:xfrm>
              <a:off x="1708448" y="2741648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EF07AFA-E6D4-453F-B8BF-9F0FCC06146C}"/>
                </a:ext>
              </a:extLst>
            </p:cNvPr>
            <p:cNvSpPr txBox="1"/>
            <p:nvPr/>
          </p:nvSpPr>
          <p:spPr>
            <a:xfrm>
              <a:off x="1352060" y="2068085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endParaRPr lang="en-GB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38F4669-5AC9-4506-B981-3EA629937215}"/>
                </a:ext>
              </a:extLst>
            </p:cNvPr>
            <p:cNvSpPr txBox="1"/>
            <p:nvPr/>
          </p:nvSpPr>
          <p:spPr>
            <a:xfrm>
              <a:off x="1053799" y="2645804"/>
              <a:ext cx="482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512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93C758C-CD9F-450A-BDF6-094B9EBE2625}"/>
                </a:ext>
              </a:extLst>
            </p:cNvPr>
            <p:cNvSpPr txBox="1"/>
            <p:nvPr/>
          </p:nvSpPr>
          <p:spPr>
            <a:xfrm>
              <a:off x="1598860" y="2068085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  <a:endParaRPr lang="en-GB" dirty="0"/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82755159-87F9-47D7-BB4D-9F05921CED05}"/>
                </a:ext>
              </a:extLst>
            </p:cNvPr>
            <p:cNvSpPr/>
            <p:nvPr/>
          </p:nvSpPr>
          <p:spPr>
            <a:xfrm>
              <a:off x="1799505" y="3423382"/>
              <a:ext cx="74460" cy="14137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85B6A80-5CC2-401B-A810-04422488AD80}"/>
                </a:ext>
              </a:extLst>
            </p:cNvPr>
            <p:cNvSpPr/>
            <p:nvPr/>
          </p:nvSpPr>
          <p:spPr>
            <a:xfrm>
              <a:off x="1814586" y="3611757"/>
              <a:ext cx="48826" cy="50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7BD6CCB-C57B-4C8E-8C94-496B76CE3BE8}"/>
                </a:ext>
              </a:extLst>
            </p:cNvPr>
            <p:cNvSpPr/>
            <p:nvPr/>
          </p:nvSpPr>
          <p:spPr>
            <a:xfrm>
              <a:off x="1948383" y="3611757"/>
              <a:ext cx="100800" cy="504000"/>
            </a:xfrm>
            <a:prstGeom prst="rect">
              <a:avLst/>
            </a:prstGeom>
            <a:solidFill>
              <a:srgbClr val="5F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7A444B8-F7C5-429C-922D-9FB9722D2A1A}"/>
                </a:ext>
              </a:extLst>
            </p:cNvPr>
            <p:cNvSpPr/>
            <p:nvPr/>
          </p:nvSpPr>
          <p:spPr>
            <a:xfrm>
              <a:off x="2134154" y="3611757"/>
              <a:ext cx="100800" cy="504000"/>
            </a:xfrm>
            <a:prstGeom prst="rect">
              <a:avLst/>
            </a:prstGeom>
            <a:solidFill>
              <a:srgbClr val="5F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99819AE3-6C68-473E-9D31-B36C42BAD48C}"/>
                </a:ext>
              </a:extLst>
            </p:cNvPr>
            <p:cNvSpPr/>
            <p:nvPr/>
          </p:nvSpPr>
          <p:spPr>
            <a:xfrm>
              <a:off x="1873965" y="3767035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B818BCD6-5A7D-4370-8EFB-93361FF2CE8E}"/>
                </a:ext>
              </a:extLst>
            </p:cNvPr>
            <p:cNvSpPr/>
            <p:nvPr/>
          </p:nvSpPr>
          <p:spPr>
            <a:xfrm>
              <a:off x="2038995" y="3767035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74A749E-D4FB-4FF0-9ED3-BCB2B57A1A98}"/>
                </a:ext>
              </a:extLst>
            </p:cNvPr>
            <p:cNvSpPr txBox="1"/>
            <p:nvPr/>
          </p:nvSpPr>
          <p:spPr>
            <a:xfrm>
              <a:off x="1885442" y="3317871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16</a:t>
              </a:r>
              <a:endParaRPr lang="en-GB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9607EFA-BA35-4C64-B312-606996841717}"/>
                </a:ext>
              </a:extLst>
            </p:cNvPr>
            <p:cNvSpPr txBox="1"/>
            <p:nvPr/>
          </p:nvSpPr>
          <p:spPr>
            <a:xfrm>
              <a:off x="1336206" y="3715050"/>
              <a:ext cx="482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256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sp>
          <p:nvSpPr>
            <p:cNvPr id="22" name="箭头: 下 21">
              <a:extLst>
                <a:ext uri="{FF2B5EF4-FFF2-40B4-BE49-F238E27FC236}">
                  <a16:creationId xmlns:a16="http://schemas.microsoft.com/office/drawing/2014/main" id="{8C7DD2C4-2667-4A95-B0C7-4A6D3CDA8C47}"/>
                </a:ext>
              </a:extLst>
            </p:cNvPr>
            <p:cNvSpPr/>
            <p:nvPr/>
          </p:nvSpPr>
          <p:spPr>
            <a:xfrm>
              <a:off x="2144737" y="4156921"/>
              <a:ext cx="74460" cy="14137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742DEE-4ACE-44DE-91F1-CE10C44D0DC2}"/>
                </a:ext>
              </a:extLst>
            </p:cNvPr>
            <p:cNvSpPr/>
            <p:nvPr/>
          </p:nvSpPr>
          <p:spPr>
            <a:xfrm>
              <a:off x="2134154" y="4383479"/>
              <a:ext cx="100800" cy="252000"/>
            </a:xfrm>
            <a:prstGeom prst="rect">
              <a:avLst/>
            </a:prstGeom>
            <a:solidFill>
              <a:srgbClr val="5F9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箭头: 右 25">
              <a:extLst>
                <a:ext uri="{FF2B5EF4-FFF2-40B4-BE49-F238E27FC236}">
                  <a16:creationId xmlns:a16="http://schemas.microsoft.com/office/drawing/2014/main" id="{4150D735-FBD6-496D-9336-5EEACC75FF61}"/>
                </a:ext>
              </a:extLst>
            </p:cNvPr>
            <p:cNvSpPr/>
            <p:nvPr/>
          </p:nvSpPr>
          <p:spPr>
            <a:xfrm>
              <a:off x="2237865" y="4429812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32A9A762-4103-4AD4-BE28-7F35EBBEECAC}"/>
                </a:ext>
              </a:extLst>
            </p:cNvPr>
            <p:cNvSpPr/>
            <p:nvPr/>
          </p:nvSpPr>
          <p:spPr>
            <a:xfrm>
              <a:off x="2506883" y="4426778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BFB3490-B728-455C-B9CB-AF0DC6B0605A}"/>
                </a:ext>
              </a:extLst>
            </p:cNvPr>
            <p:cNvSpPr txBox="1"/>
            <p:nvPr/>
          </p:nvSpPr>
          <p:spPr>
            <a:xfrm>
              <a:off x="1681363" y="4376925"/>
              <a:ext cx="482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128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D69D03D-645F-46AE-9662-16CD71BF14A8}"/>
                </a:ext>
              </a:extLst>
            </p:cNvPr>
            <p:cNvSpPr txBox="1"/>
            <p:nvPr/>
          </p:nvSpPr>
          <p:spPr>
            <a:xfrm>
              <a:off x="2367343" y="4079771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</a:t>
              </a:r>
              <a:endParaRPr lang="en-GB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B4097DF-4B8B-4A55-BBB5-4A529202DC00}"/>
                </a:ext>
              </a:extLst>
            </p:cNvPr>
            <p:cNvSpPr/>
            <p:nvPr/>
          </p:nvSpPr>
          <p:spPr>
            <a:xfrm>
              <a:off x="2608963" y="4899971"/>
              <a:ext cx="201600" cy="12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箭头: 下 33">
              <a:extLst>
                <a:ext uri="{FF2B5EF4-FFF2-40B4-BE49-F238E27FC236}">
                  <a16:creationId xmlns:a16="http://schemas.microsoft.com/office/drawing/2014/main" id="{538AAAF0-A729-43BA-BE9C-D1BF3C2778CF}"/>
                </a:ext>
              </a:extLst>
            </p:cNvPr>
            <p:cNvSpPr/>
            <p:nvPr/>
          </p:nvSpPr>
          <p:spPr>
            <a:xfrm>
              <a:off x="2674286" y="4689973"/>
              <a:ext cx="74460" cy="14137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箭头: 右 35">
              <a:extLst>
                <a:ext uri="{FF2B5EF4-FFF2-40B4-BE49-F238E27FC236}">
                  <a16:creationId xmlns:a16="http://schemas.microsoft.com/office/drawing/2014/main" id="{5C8D29AE-A2DF-4EA4-BDDC-C48923946693}"/>
                </a:ext>
              </a:extLst>
            </p:cNvPr>
            <p:cNvSpPr/>
            <p:nvPr/>
          </p:nvSpPr>
          <p:spPr>
            <a:xfrm>
              <a:off x="2797077" y="4880270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FDF10695-50BD-4492-BD43-6C6E511256AC}"/>
                </a:ext>
              </a:extLst>
            </p:cNvPr>
            <p:cNvSpPr/>
            <p:nvPr/>
          </p:nvSpPr>
          <p:spPr>
            <a:xfrm>
              <a:off x="3189813" y="4877712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E211507-2D93-46DB-A5C0-986ACF109D36}"/>
                </a:ext>
              </a:extLst>
            </p:cNvPr>
            <p:cNvSpPr txBox="1"/>
            <p:nvPr/>
          </p:nvSpPr>
          <p:spPr>
            <a:xfrm>
              <a:off x="6060396" y="4802308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64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755EDF8-1E5A-48FF-AB03-B83B77B8B42E}"/>
                </a:ext>
              </a:extLst>
            </p:cNvPr>
            <p:cNvSpPr txBox="1"/>
            <p:nvPr/>
          </p:nvSpPr>
          <p:spPr>
            <a:xfrm>
              <a:off x="3045633" y="4570271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64</a:t>
              </a:r>
              <a:endParaRPr lang="en-GB" dirty="0"/>
            </a:p>
          </p:txBody>
        </p:sp>
        <p:sp>
          <p:nvSpPr>
            <p:cNvPr id="9" name="乘号 8">
              <a:extLst>
                <a:ext uri="{FF2B5EF4-FFF2-40B4-BE49-F238E27FC236}">
                  <a16:creationId xmlns:a16="http://schemas.microsoft.com/office/drawing/2014/main" id="{8C084964-52DC-428F-B969-73F34D9836FF}"/>
                </a:ext>
              </a:extLst>
            </p:cNvPr>
            <p:cNvSpPr/>
            <p:nvPr/>
          </p:nvSpPr>
          <p:spPr>
            <a:xfrm>
              <a:off x="3494652" y="4830417"/>
              <a:ext cx="251560" cy="251560"/>
            </a:xfrm>
            <a:prstGeom prst="mathMultiply">
              <a:avLst/>
            </a:prstGeom>
            <a:solidFill>
              <a:srgbClr val="C0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箭头: 下 72">
              <a:extLst>
                <a:ext uri="{FF2B5EF4-FFF2-40B4-BE49-F238E27FC236}">
                  <a16:creationId xmlns:a16="http://schemas.microsoft.com/office/drawing/2014/main" id="{D180992F-6123-41FD-932B-4636618A7F8E}"/>
                </a:ext>
              </a:extLst>
            </p:cNvPr>
            <p:cNvSpPr/>
            <p:nvPr/>
          </p:nvSpPr>
          <p:spPr>
            <a:xfrm>
              <a:off x="3590336" y="5180670"/>
              <a:ext cx="74460" cy="206989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乘号 75">
              <a:extLst>
                <a:ext uri="{FF2B5EF4-FFF2-40B4-BE49-F238E27FC236}">
                  <a16:creationId xmlns:a16="http://schemas.microsoft.com/office/drawing/2014/main" id="{40392D84-45BD-4F37-B47D-B693E0FA55CB}"/>
                </a:ext>
              </a:extLst>
            </p:cNvPr>
            <p:cNvSpPr/>
            <p:nvPr/>
          </p:nvSpPr>
          <p:spPr>
            <a:xfrm>
              <a:off x="4994170" y="5391932"/>
              <a:ext cx="251560" cy="251560"/>
            </a:xfrm>
            <a:prstGeom prst="mathMultiply">
              <a:avLst/>
            </a:prstGeom>
            <a:solidFill>
              <a:srgbClr val="C0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1DE3832D-5142-4D57-9CE7-66823B100F0A}"/>
                </a:ext>
              </a:extLst>
            </p:cNvPr>
            <p:cNvSpPr txBox="1"/>
            <p:nvPr/>
          </p:nvSpPr>
          <p:spPr>
            <a:xfrm>
              <a:off x="3114651" y="5392080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32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C3ECF44C-254B-4ECA-90CB-BCC29DCC437B}"/>
                </a:ext>
              </a:extLst>
            </p:cNvPr>
            <p:cNvSpPr txBox="1"/>
            <p:nvPr/>
          </p:nvSpPr>
          <p:spPr>
            <a:xfrm>
              <a:off x="4020808" y="5254246"/>
              <a:ext cx="482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128</a:t>
              </a:r>
              <a:endParaRPr lang="en-GB" dirty="0"/>
            </a:p>
          </p:txBody>
        </p:sp>
        <p:sp>
          <p:nvSpPr>
            <p:cNvPr id="13" name="箭头: 上 12">
              <a:extLst>
                <a:ext uri="{FF2B5EF4-FFF2-40B4-BE49-F238E27FC236}">
                  <a16:creationId xmlns:a16="http://schemas.microsoft.com/office/drawing/2014/main" id="{D43935B7-A2B7-4CB7-8107-C5885E131475}"/>
                </a:ext>
              </a:extLst>
            </p:cNvPr>
            <p:cNvSpPr/>
            <p:nvPr/>
          </p:nvSpPr>
          <p:spPr>
            <a:xfrm>
              <a:off x="5079381" y="5134394"/>
              <a:ext cx="81138" cy="193284"/>
            </a:xfrm>
            <a:prstGeom prst="upArrow">
              <a:avLst/>
            </a:prstGeom>
            <a:solidFill>
              <a:srgbClr val="273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箭头: 右 84">
              <a:extLst>
                <a:ext uri="{FF2B5EF4-FFF2-40B4-BE49-F238E27FC236}">
                  <a16:creationId xmlns:a16="http://schemas.microsoft.com/office/drawing/2014/main" id="{82F8A5D8-971B-4482-B1D4-2B0BD93E8C3B}"/>
                </a:ext>
              </a:extLst>
            </p:cNvPr>
            <p:cNvSpPr/>
            <p:nvPr/>
          </p:nvSpPr>
          <p:spPr>
            <a:xfrm>
              <a:off x="3815645" y="5455317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箭头: 右 85">
              <a:extLst>
                <a:ext uri="{FF2B5EF4-FFF2-40B4-BE49-F238E27FC236}">
                  <a16:creationId xmlns:a16="http://schemas.microsoft.com/office/drawing/2014/main" id="{C147CACF-C216-4178-8598-C2C43CC56509}"/>
                </a:ext>
              </a:extLst>
            </p:cNvPr>
            <p:cNvSpPr/>
            <p:nvPr/>
          </p:nvSpPr>
          <p:spPr>
            <a:xfrm>
              <a:off x="4511658" y="5455317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FC38B5B9-3132-40A2-9422-F9732D94DEFC}"/>
                </a:ext>
              </a:extLst>
            </p:cNvPr>
            <p:cNvSpPr txBox="1"/>
            <p:nvPr/>
          </p:nvSpPr>
          <p:spPr>
            <a:xfrm>
              <a:off x="2255535" y="4830255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64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DD6CE8A4-D4C9-49D3-AF4A-F79A4B843E43}"/>
                </a:ext>
              </a:extLst>
            </p:cNvPr>
            <p:cNvSpPr txBox="1"/>
            <p:nvPr/>
          </p:nvSpPr>
          <p:spPr>
            <a:xfrm>
              <a:off x="4725592" y="4612355"/>
              <a:ext cx="482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128</a:t>
              </a:r>
              <a:endParaRPr lang="en-GB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8C513A9C-CC23-4FE4-B0A9-044387DA53A5}"/>
                </a:ext>
              </a:extLst>
            </p:cNvPr>
            <p:cNvSpPr/>
            <p:nvPr/>
          </p:nvSpPr>
          <p:spPr>
            <a:xfrm>
              <a:off x="4973101" y="4902313"/>
              <a:ext cx="302930" cy="12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0BB22EA-09D3-45BE-BE65-C7176D001D9A}"/>
                </a:ext>
              </a:extLst>
            </p:cNvPr>
            <p:cNvSpPr txBox="1"/>
            <p:nvPr/>
          </p:nvSpPr>
          <p:spPr>
            <a:xfrm>
              <a:off x="5340800" y="4606772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64</a:t>
              </a:r>
              <a:endParaRPr lang="en-GB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74F32A6-C468-4713-B2F7-1538121B3A9C}"/>
                </a:ext>
              </a:extLst>
            </p:cNvPr>
            <p:cNvSpPr/>
            <p:nvPr/>
          </p:nvSpPr>
          <p:spPr>
            <a:xfrm>
              <a:off x="4678454" y="4905699"/>
              <a:ext cx="302930" cy="11454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477175D6-6F10-40A3-B0A4-7091B2459D3E}"/>
                </a:ext>
              </a:extLst>
            </p:cNvPr>
            <p:cNvCxnSpPr>
              <a:cxnSpLocks/>
            </p:cNvCxnSpPr>
            <p:nvPr/>
          </p:nvCxnSpPr>
          <p:spPr>
            <a:xfrm>
              <a:off x="3871444" y="4956197"/>
              <a:ext cx="6517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E00AAE0-D03F-48F0-AA82-03ADD435DB23}"/>
                </a:ext>
              </a:extLst>
            </p:cNvPr>
            <p:cNvSpPr/>
            <p:nvPr/>
          </p:nvSpPr>
          <p:spPr>
            <a:xfrm>
              <a:off x="5372075" y="4902313"/>
              <a:ext cx="302930" cy="12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F3888C4-014D-46AD-896D-42F475FAD8DA}"/>
                </a:ext>
              </a:extLst>
            </p:cNvPr>
            <p:cNvSpPr/>
            <p:nvPr/>
          </p:nvSpPr>
          <p:spPr>
            <a:xfrm>
              <a:off x="5757466" y="4902313"/>
              <a:ext cx="302930" cy="12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箭头: 右 86">
              <a:extLst>
                <a:ext uri="{FF2B5EF4-FFF2-40B4-BE49-F238E27FC236}">
                  <a16:creationId xmlns:a16="http://schemas.microsoft.com/office/drawing/2014/main" id="{A0498EFD-CDE3-4895-8A8B-83B72C3DAEA1}"/>
                </a:ext>
              </a:extLst>
            </p:cNvPr>
            <p:cNvSpPr/>
            <p:nvPr/>
          </p:nvSpPr>
          <p:spPr>
            <a:xfrm>
              <a:off x="5276031" y="4877712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箭头: 右 57">
              <a:extLst>
                <a:ext uri="{FF2B5EF4-FFF2-40B4-BE49-F238E27FC236}">
                  <a16:creationId xmlns:a16="http://schemas.microsoft.com/office/drawing/2014/main" id="{0A48F999-0498-4797-ABA6-DF2503F78B47}"/>
                </a:ext>
              </a:extLst>
            </p:cNvPr>
            <p:cNvSpPr/>
            <p:nvPr/>
          </p:nvSpPr>
          <p:spPr>
            <a:xfrm>
              <a:off x="5661422" y="4877712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箭头: 上 59">
              <a:extLst>
                <a:ext uri="{FF2B5EF4-FFF2-40B4-BE49-F238E27FC236}">
                  <a16:creationId xmlns:a16="http://schemas.microsoft.com/office/drawing/2014/main" id="{DE50C0AC-3C95-41F2-AB63-08E1505CF4A5}"/>
                </a:ext>
              </a:extLst>
            </p:cNvPr>
            <p:cNvSpPr/>
            <p:nvPr/>
          </p:nvSpPr>
          <p:spPr>
            <a:xfrm>
              <a:off x="5864505" y="4690426"/>
              <a:ext cx="81138" cy="145217"/>
            </a:xfrm>
            <a:prstGeom prst="upArrow">
              <a:avLst/>
            </a:prstGeom>
            <a:solidFill>
              <a:srgbClr val="273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9CB54AE-5285-4B47-8F8D-C52C226E2545}"/>
                </a:ext>
              </a:extLst>
            </p:cNvPr>
            <p:cNvSpPr/>
            <p:nvPr/>
          </p:nvSpPr>
          <p:spPr>
            <a:xfrm>
              <a:off x="5804274" y="4380796"/>
              <a:ext cx="201600" cy="252000"/>
            </a:xfrm>
            <a:prstGeom prst="rect">
              <a:avLst/>
            </a:prstGeom>
            <a:solidFill>
              <a:srgbClr val="C5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B2B12F4-079A-43A0-8F75-7343B76B148B}"/>
                </a:ext>
              </a:extLst>
            </p:cNvPr>
            <p:cNvSpPr txBox="1"/>
            <p:nvPr/>
          </p:nvSpPr>
          <p:spPr>
            <a:xfrm>
              <a:off x="6521274" y="4334896"/>
              <a:ext cx="482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128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6A368F0-3045-4567-A653-E2D2A3885B9B}"/>
                </a:ext>
              </a:extLst>
            </p:cNvPr>
            <p:cNvSpPr/>
            <p:nvPr/>
          </p:nvSpPr>
          <p:spPr>
            <a:xfrm>
              <a:off x="5602674" y="4391963"/>
              <a:ext cx="201600" cy="23295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DF300A5-7034-4300-9518-8D66B7BA70BD}"/>
                </a:ext>
              </a:extLst>
            </p:cNvPr>
            <p:cNvSpPr txBox="1"/>
            <p:nvPr/>
          </p:nvSpPr>
          <p:spPr>
            <a:xfrm>
              <a:off x="5620137" y="4114537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64</a:t>
              </a:r>
              <a:endParaRPr lang="en-GB" dirty="0"/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3AB03F97-6835-462A-90D3-7BF821DDD022}"/>
                </a:ext>
              </a:extLst>
            </p:cNvPr>
            <p:cNvCxnSpPr>
              <a:cxnSpLocks/>
            </p:cNvCxnSpPr>
            <p:nvPr/>
          </p:nvCxnSpPr>
          <p:spPr>
            <a:xfrm>
              <a:off x="2959768" y="4488785"/>
              <a:ext cx="24751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BA333A3-AFAC-410C-A4BC-C4D362052F28}"/>
                </a:ext>
              </a:extLst>
            </p:cNvPr>
            <p:cNvSpPr/>
            <p:nvPr/>
          </p:nvSpPr>
          <p:spPr>
            <a:xfrm>
              <a:off x="6090488" y="4376925"/>
              <a:ext cx="201600" cy="252000"/>
            </a:xfrm>
            <a:prstGeom prst="rect">
              <a:avLst/>
            </a:prstGeom>
            <a:solidFill>
              <a:srgbClr val="C5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73CDDCB-8AE1-4FFC-964F-17B788469FBA}"/>
                </a:ext>
              </a:extLst>
            </p:cNvPr>
            <p:cNvSpPr txBox="1"/>
            <p:nvPr/>
          </p:nvSpPr>
          <p:spPr>
            <a:xfrm>
              <a:off x="5997270" y="4099955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</a:t>
              </a:r>
              <a:endParaRPr lang="en-GB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69DC09B-101A-4EB9-97E4-06A97A4D63FA}"/>
                </a:ext>
              </a:extLst>
            </p:cNvPr>
            <p:cNvSpPr/>
            <p:nvPr/>
          </p:nvSpPr>
          <p:spPr>
            <a:xfrm>
              <a:off x="6376702" y="4377282"/>
              <a:ext cx="201600" cy="252000"/>
            </a:xfrm>
            <a:prstGeom prst="rect">
              <a:avLst/>
            </a:prstGeom>
            <a:solidFill>
              <a:srgbClr val="C5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箭头: 右 65">
              <a:extLst>
                <a:ext uri="{FF2B5EF4-FFF2-40B4-BE49-F238E27FC236}">
                  <a16:creationId xmlns:a16="http://schemas.microsoft.com/office/drawing/2014/main" id="{02CE6DFC-C49B-464E-8A3F-2728D07F963C}"/>
                </a:ext>
              </a:extLst>
            </p:cNvPr>
            <p:cNvSpPr/>
            <p:nvPr/>
          </p:nvSpPr>
          <p:spPr>
            <a:xfrm>
              <a:off x="5988411" y="4417905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箭头: 右 66">
              <a:extLst>
                <a:ext uri="{FF2B5EF4-FFF2-40B4-BE49-F238E27FC236}">
                  <a16:creationId xmlns:a16="http://schemas.microsoft.com/office/drawing/2014/main" id="{D4EC7050-3CA4-4A97-9C62-8F5E9998560A}"/>
                </a:ext>
              </a:extLst>
            </p:cNvPr>
            <p:cNvSpPr/>
            <p:nvPr/>
          </p:nvSpPr>
          <p:spPr>
            <a:xfrm>
              <a:off x="6281763" y="4417666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箭头: 上 70">
              <a:extLst>
                <a:ext uri="{FF2B5EF4-FFF2-40B4-BE49-F238E27FC236}">
                  <a16:creationId xmlns:a16="http://schemas.microsoft.com/office/drawing/2014/main" id="{C70A3C0E-6F7C-48A9-9F77-7E522C5C1837}"/>
                </a:ext>
              </a:extLst>
            </p:cNvPr>
            <p:cNvSpPr/>
            <p:nvPr/>
          </p:nvSpPr>
          <p:spPr>
            <a:xfrm>
              <a:off x="6453596" y="4172671"/>
              <a:ext cx="81138" cy="145217"/>
            </a:xfrm>
            <a:prstGeom prst="upArrow">
              <a:avLst/>
            </a:prstGeom>
            <a:solidFill>
              <a:srgbClr val="273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43CB5C7-2207-4303-9E43-DA4FA8475392}"/>
                </a:ext>
              </a:extLst>
            </p:cNvPr>
            <p:cNvSpPr/>
            <p:nvPr/>
          </p:nvSpPr>
          <p:spPr>
            <a:xfrm>
              <a:off x="6434960" y="3615001"/>
              <a:ext cx="100800" cy="50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B4FC6E1-F4D5-4BEF-9448-1D92A0D807C2}"/>
                </a:ext>
              </a:extLst>
            </p:cNvPr>
            <p:cNvSpPr/>
            <p:nvPr/>
          </p:nvSpPr>
          <p:spPr>
            <a:xfrm>
              <a:off x="6334160" y="3619433"/>
              <a:ext cx="100800" cy="49901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A6E69022-F6B8-4353-8109-D7A661E79C00}"/>
                </a:ext>
              </a:extLst>
            </p:cNvPr>
            <p:cNvSpPr/>
            <p:nvPr/>
          </p:nvSpPr>
          <p:spPr>
            <a:xfrm>
              <a:off x="6634261" y="3619433"/>
              <a:ext cx="100800" cy="50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396CB24-47E3-4048-B9B8-FAFB2A25F6E7}"/>
                </a:ext>
              </a:extLst>
            </p:cNvPr>
            <p:cNvSpPr/>
            <p:nvPr/>
          </p:nvSpPr>
          <p:spPr>
            <a:xfrm>
              <a:off x="6836807" y="3610062"/>
              <a:ext cx="100800" cy="50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箭头: 右 81">
              <a:extLst>
                <a:ext uri="{FF2B5EF4-FFF2-40B4-BE49-F238E27FC236}">
                  <a16:creationId xmlns:a16="http://schemas.microsoft.com/office/drawing/2014/main" id="{4F94FA3D-B762-4110-92F9-BA7930E03482}"/>
                </a:ext>
              </a:extLst>
            </p:cNvPr>
            <p:cNvSpPr/>
            <p:nvPr/>
          </p:nvSpPr>
          <p:spPr>
            <a:xfrm>
              <a:off x="6535249" y="3776798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箭头: 右 82">
              <a:extLst>
                <a:ext uri="{FF2B5EF4-FFF2-40B4-BE49-F238E27FC236}">
                  <a16:creationId xmlns:a16="http://schemas.microsoft.com/office/drawing/2014/main" id="{B7EF9E19-F36C-487F-8739-5599935EE2B4}"/>
                </a:ext>
              </a:extLst>
            </p:cNvPr>
            <p:cNvSpPr/>
            <p:nvPr/>
          </p:nvSpPr>
          <p:spPr>
            <a:xfrm>
              <a:off x="6743845" y="3776798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367EA88-613C-427D-A538-6DDBF6126051}"/>
                </a:ext>
              </a:extLst>
            </p:cNvPr>
            <p:cNvSpPr txBox="1"/>
            <p:nvPr/>
          </p:nvSpPr>
          <p:spPr>
            <a:xfrm>
              <a:off x="6965135" y="3698405"/>
              <a:ext cx="482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256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28E76E3C-09D5-4FB7-A8FE-C496DECF4878}"/>
                </a:ext>
              </a:extLst>
            </p:cNvPr>
            <p:cNvSpPr txBox="1"/>
            <p:nvPr/>
          </p:nvSpPr>
          <p:spPr>
            <a:xfrm>
              <a:off x="6494165" y="3317871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16</a:t>
              </a:r>
              <a:endParaRPr lang="en-GB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47F0AAA5-5E25-4D11-B147-35969E9690D2}"/>
                </a:ext>
              </a:extLst>
            </p:cNvPr>
            <p:cNvSpPr txBox="1"/>
            <p:nvPr/>
          </p:nvSpPr>
          <p:spPr>
            <a:xfrm>
              <a:off x="6206858" y="3322609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</a:t>
              </a:r>
              <a:endParaRPr lang="en-GB" dirty="0"/>
            </a:p>
          </p:txBody>
        </p:sp>
        <p:sp>
          <p:nvSpPr>
            <p:cNvPr id="97" name="箭头: 上 96">
              <a:extLst>
                <a:ext uri="{FF2B5EF4-FFF2-40B4-BE49-F238E27FC236}">
                  <a16:creationId xmlns:a16="http://schemas.microsoft.com/office/drawing/2014/main" id="{D6CC2DDB-FEDD-4A90-9742-863B1A930398}"/>
                </a:ext>
              </a:extLst>
            </p:cNvPr>
            <p:cNvSpPr/>
            <p:nvPr/>
          </p:nvSpPr>
          <p:spPr>
            <a:xfrm>
              <a:off x="6852287" y="3392683"/>
              <a:ext cx="81138" cy="145217"/>
            </a:xfrm>
            <a:prstGeom prst="upArrow">
              <a:avLst/>
            </a:prstGeom>
            <a:solidFill>
              <a:srgbClr val="273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BD6B8E79-6CC5-4DF9-8052-C37C8C1A9306}"/>
                </a:ext>
              </a:extLst>
            </p:cNvPr>
            <p:cNvSpPr/>
            <p:nvPr/>
          </p:nvSpPr>
          <p:spPr>
            <a:xfrm>
              <a:off x="6862197" y="2322907"/>
              <a:ext cx="48826" cy="10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247FDB5-9354-438B-9115-1AFD9330A655}"/>
                </a:ext>
              </a:extLst>
            </p:cNvPr>
            <p:cNvSpPr/>
            <p:nvPr/>
          </p:nvSpPr>
          <p:spPr>
            <a:xfrm>
              <a:off x="6812394" y="2327736"/>
              <a:ext cx="48826" cy="99802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44941EC-F847-4EAC-B425-99484F658E5C}"/>
                </a:ext>
              </a:extLst>
            </p:cNvPr>
            <p:cNvSpPr/>
            <p:nvPr/>
          </p:nvSpPr>
          <p:spPr>
            <a:xfrm>
              <a:off x="7028955" y="2327107"/>
              <a:ext cx="48826" cy="10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E3284FD-75F1-4B04-B22A-EC3733A7A38F}"/>
                </a:ext>
              </a:extLst>
            </p:cNvPr>
            <p:cNvSpPr/>
            <p:nvPr/>
          </p:nvSpPr>
          <p:spPr>
            <a:xfrm>
              <a:off x="7195713" y="2327107"/>
              <a:ext cx="48826" cy="100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箭头: 右 101">
              <a:extLst>
                <a:ext uri="{FF2B5EF4-FFF2-40B4-BE49-F238E27FC236}">
                  <a16:creationId xmlns:a16="http://schemas.microsoft.com/office/drawing/2014/main" id="{36778185-65D5-4C82-A770-3E27DDD6CD53}"/>
                </a:ext>
              </a:extLst>
            </p:cNvPr>
            <p:cNvSpPr/>
            <p:nvPr/>
          </p:nvSpPr>
          <p:spPr>
            <a:xfrm>
              <a:off x="6918033" y="2738408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箭头: 右 102">
              <a:extLst>
                <a:ext uri="{FF2B5EF4-FFF2-40B4-BE49-F238E27FC236}">
                  <a16:creationId xmlns:a16="http://schemas.microsoft.com/office/drawing/2014/main" id="{3F6A7D59-A786-4C1B-A14D-83DA914AB008}"/>
                </a:ext>
              </a:extLst>
            </p:cNvPr>
            <p:cNvSpPr/>
            <p:nvPr/>
          </p:nvSpPr>
          <p:spPr>
            <a:xfrm>
              <a:off x="7083063" y="2738408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97307E4-5317-4491-B821-A60720EC957F}"/>
                </a:ext>
              </a:extLst>
            </p:cNvPr>
            <p:cNvSpPr txBox="1"/>
            <p:nvPr/>
          </p:nvSpPr>
          <p:spPr>
            <a:xfrm>
              <a:off x="6647685" y="2013025"/>
              <a:ext cx="383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16</a:t>
              </a:r>
              <a:endParaRPr lang="en-GB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B1819A7A-7F3C-4D42-8A9F-4190D5FAE55A}"/>
                </a:ext>
              </a:extLst>
            </p:cNvPr>
            <p:cNvSpPr txBox="1"/>
            <p:nvPr/>
          </p:nvSpPr>
          <p:spPr>
            <a:xfrm>
              <a:off x="7004098" y="2028188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  <a:endParaRPr lang="en-GB" dirty="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2068841-9A3C-44EA-9D85-612A5C4C8106}"/>
                </a:ext>
              </a:extLst>
            </p:cNvPr>
            <p:cNvSpPr/>
            <p:nvPr/>
          </p:nvSpPr>
          <p:spPr>
            <a:xfrm>
              <a:off x="7357256" y="2327107"/>
              <a:ext cx="25200" cy="100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箭头: 右 106">
              <a:extLst>
                <a:ext uri="{FF2B5EF4-FFF2-40B4-BE49-F238E27FC236}">
                  <a16:creationId xmlns:a16="http://schemas.microsoft.com/office/drawing/2014/main" id="{3F61BC74-17D7-4D85-B38F-5CD90DDE47E7}"/>
                </a:ext>
              </a:extLst>
            </p:cNvPr>
            <p:cNvSpPr/>
            <p:nvPr/>
          </p:nvSpPr>
          <p:spPr>
            <a:xfrm>
              <a:off x="7429690" y="2738408"/>
              <a:ext cx="110095" cy="170518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E1400FEF-97B6-4F09-87D7-DE778ADBA55E}"/>
                </a:ext>
              </a:extLst>
            </p:cNvPr>
            <p:cNvSpPr txBox="1"/>
            <p:nvPr/>
          </p:nvSpPr>
          <p:spPr>
            <a:xfrm>
              <a:off x="7239199" y="2028188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endParaRPr lang="en-GB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802A001-A69C-4004-B0B7-86619444C33A}"/>
                </a:ext>
              </a:extLst>
            </p:cNvPr>
            <p:cNvSpPr/>
            <p:nvPr/>
          </p:nvSpPr>
          <p:spPr>
            <a:xfrm>
              <a:off x="7587020" y="2328077"/>
              <a:ext cx="14400" cy="10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D760915B-1FEF-42AE-B7F5-C920AA7162B0}"/>
                </a:ext>
              </a:extLst>
            </p:cNvPr>
            <p:cNvSpPr txBox="1"/>
            <p:nvPr/>
          </p:nvSpPr>
          <p:spPr>
            <a:xfrm>
              <a:off x="7466534" y="2028188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endParaRPr lang="en-GB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2AB8A8A1-6F83-4362-9DF1-1632AE623133}"/>
                </a:ext>
              </a:extLst>
            </p:cNvPr>
            <p:cNvSpPr txBox="1"/>
            <p:nvPr/>
          </p:nvSpPr>
          <p:spPr>
            <a:xfrm>
              <a:off x="7606905" y="2657311"/>
              <a:ext cx="482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512</a:t>
              </a:r>
              <a:endParaRPr lang="en-GB" dirty="0">
                <a:solidFill>
                  <a:schemeClr val="accent4"/>
                </a:solidFill>
              </a:endParaRPr>
            </a:p>
          </p:txBody>
        </p: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CFC3F9D1-B35D-4346-BA88-971A62535EA7}"/>
                </a:ext>
              </a:extLst>
            </p:cNvPr>
            <p:cNvCxnSpPr>
              <a:cxnSpLocks/>
            </p:cNvCxnSpPr>
            <p:nvPr/>
          </p:nvCxnSpPr>
          <p:spPr>
            <a:xfrm>
              <a:off x="2436113" y="3839417"/>
              <a:ext cx="362383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C6974D5A-EBB9-43FE-A925-D9FD1A3E79DF}"/>
                </a:ext>
              </a:extLst>
            </p:cNvPr>
            <p:cNvCxnSpPr>
              <a:cxnSpLocks/>
            </p:cNvCxnSpPr>
            <p:nvPr/>
          </p:nvCxnSpPr>
          <p:spPr>
            <a:xfrm>
              <a:off x="2138732" y="2807312"/>
              <a:ext cx="43848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箭头: 右 122">
              <a:extLst>
                <a:ext uri="{FF2B5EF4-FFF2-40B4-BE49-F238E27FC236}">
                  <a16:creationId xmlns:a16="http://schemas.microsoft.com/office/drawing/2014/main" id="{D04AE06F-4FCE-4C84-9873-68501C320FC2}"/>
                </a:ext>
              </a:extLst>
            </p:cNvPr>
            <p:cNvSpPr/>
            <p:nvPr/>
          </p:nvSpPr>
          <p:spPr>
            <a:xfrm>
              <a:off x="7248198" y="2744508"/>
              <a:ext cx="110095" cy="17051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3AA933-9938-4EED-B91A-232F52945619}"/>
              </a:ext>
            </a:extLst>
          </p:cNvPr>
          <p:cNvSpPr txBox="1"/>
          <p:nvPr/>
        </p:nvSpPr>
        <p:spPr>
          <a:xfrm>
            <a:off x="6388854" y="5217780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and concatenate</a:t>
            </a:r>
            <a:endParaRPr lang="en-GB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BD8CEA1-7F3E-40D4-8170-FC0C70A474BE}"/>
              </a:ext>
            </a:extLst>
          </p:cNvPr>
          <p:cNvSpPr txBox="1"/>
          <p:nvPr/>
        </p:nvSpPr>
        <p:spPr>
          <a:xfrm>
            <a:off x="6388854" y="550930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</a:t>
            </a:r>
            <a:endParaRPr lang="en-GB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01828175-F5D4-426F-9B47-96C07D24E827}"/>
              </a:ext>
            </a:extLst>
          </p:cNvPr>
          <p:cNvSpPr txBox="1"/>
          <p:nvPr/>
        </p:nvSpPr>
        <p:spPr>
          <a:xfrm>
            <a:off x="6388854" y="5800832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 2X2</a:t>
            </a:r>
            <a:endParaRPr lang="en-GB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070F4CFB-9186-44CC-8AFB-8B04873B4C72}"/>
              </a:ext>
            </a:extLst>
          </p:cNvPr>
          <p:cNvSpPr txBox="1"/>
          <p:nvPr/>
        </p:nvSpPr>
        <p:spPr>
          <a:xfrm>
            <a:off x="6388854" y="609235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Up2 + Conv 2x2</a:t>
            </a:r>
            <a:endParaRPr lang="en-GB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15CA1A9-DED5-456A-A0B5-4FD5B4D51157}"/>
              </a:ext>
            </a:extLst>
          </p:cNvPr>
          <p:cNvSpPr txBox="1"/>
          <p:nvPr/>
        </p:nvSpPr>
        <p:spPr>
          <a:xfrm>
            <a:off x="2988904" y="6524253"/>
            <a:ext cx="2957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Olaf et al., </a:t>
            </a:r>
            <a:r>
              <a:rPr lang="en-GB" sz="1200" b="1" u="sng" dirty="0">
                <a:hlinkClick r:id="rId3"/>
              </a:rPr>
              <a:t>arXiv:1505.04597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6445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3.</a:t>
            </a:r>
            <a:endParaRPr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</a:t>
            </a:r>
            <a:r>
              <a:rPr lang="en-GB" dirty="0" err="1"/>
              <a:t>preprocessing</a:t>
            </a:r>
            <a:r>
              <a:rPr lang="en-GB" dirty="0"/>
              <a:t> &amp; generation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Image resize, train/</a:t>
            </a:r>
            <a:r>
              <a:rPr lang="en-GB" dirty="0" err="1"/>
              <a:t>val</a:t>
            </a:r>
            <a:r>
              <a:rPr lang="en-GB" dirty="0"/>
              <a:t>/test split and data generator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899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Resize the image &amp; train/</a:t>
            </a:r>
            <a:r>
              <a:rPr lang="en-US" sz="2800" b="1" dirty="0" err="1"/>
              <a:t>val</a:t>
            </a:r>
            <a:r>
              <a:rPr lang="en-US" sz="2800" b="1" dirty="0"/>
              <a:t>/test split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0129B-09A7-4A48-A60C-0EB763F13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892" y="4631548"/>
            <a:ext cx="4014019" cy="9238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B113E0-52DD-4E2B-AD5D-D99C34DC2BB0}"/>
              </a:ext>
            </a:extLst>
          </p:cNvPr>
          <p:cNvSpPr txBox="1"/>
          <p:nvPr/>
        </p:nvSpPr>
        <p:spPr>
          <a:xfrm>
            <a:off x="2900291" y="6030107"/>
            <a:ext cx="440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Contains all unique car names as a list.</a:t>
            </a:r>
            <a:endParaRPr lang="en-GB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11B053-077C-454D-BC31-DC5EE451B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03" y="1127278"/>
            <a:ext cx="6298955" cy="3149477"/>
          </a:xfrm>
          <a:prstGeom prst="rect">
            <a:avLst/>
          </a:prstGeom>
        </p:spPr>
      </p:pic>
      <p:sp>
        <p:nvSpPr>
          <p:cNvPr id="8" name="箭头: 上 7">
            <a:extLst>
              <a:ext uri="{FF2B5EF4-FFF2-40B4-BE49-F238E27FC236}">
                <a16:creationId xmlns:a16="http://schemas.microsoft.com/office/drawing/2014/main" id="{F55DF5AE-B9BE-40CA-893F-0B99658BAAEA}"/>
              </a:ext>
            </a:extLst>
          </p:cNvPr>
          <p:cNvSpPr/>
          <p:nvPr/>
        </p:nvSpPr>
        <p:spPr>
          <a:xfrm>
            <a:off x="5592871" y="5624251"/>
            <a:ext cx="319414" cy="4258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1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8F9F605E-3CF3-4F4C-B0A4-A48D10ADF723}"/>
              </a:ext>
            </a:extLst>
          </p:cNvPr>
          <p:cNvSpPr/>
          <p:nvPr/>
        </p:nvSpPr>
        <p:spPr>
          <a:xfrm>
            <a:off x="1414578" y="3688757"/>
            <a:ext cx="4436099" cy="3102882"/>
          </a:xfrm>
          <a:prstGeom prst="round1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Data generator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6698FB-C93E-46BC-A93E-F49251F5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89" y="696319"/>
            <a:ext cx="2028523" cy="18923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D978D1-27B3-4782-B0B6-6EA44B70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999" y="4528499"/>
            <a:ext cx="2506697" cy="15055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7DDCDA-CD75-427B-A3FF-76F52BDA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52" y="3722170"/>
            <a:ext cx="1206165" cy="12142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B7530E-F90B-4F52-8AD0-0C818887B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00" y="1272047"/>
            <a:ext cx="5677705" cy="14106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3FF483-B277-4974-9B01-31F8C82E6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3454" y="3727010"/>
            <a:ext cx="1003167" cy="1036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AA9354-E88A-4FBD-AE07-ED4A8F22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962" y="5001265"/>
            <a:ext cx="1182855" cy="118285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8519EF12-AF91-4F9F-8C3B-D4D86AC66768}"/>
              </a:ext>
            </a:extLst>
          </p:cNvPr>
          <p:cNvSpPr/>
          <p:nvPr/>
        </p:nvSpPr>
        <p:spPr>
          <a:xfrm>
            <a:off x="2742725" y="4062258"/>
            <a:ext cx="350729" cy="50774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0F5CE4F-27FC-4B96-8F0E-6CAAE2381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3453" y="4987144"/>
            <a:ext cx="1003167" cy="1036606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2427FBBD-3380-4FD1-B7B5-2C017C5EB6DF}"/>
              </a:ext>
            </a:extLst>
          </p:cNvPr>
          <p:cNvSpPr/>
          <p:nvPr/>
        </p:nvSpPr>
        <p:spPr>
          <a:xfrm>
            <a:off x="2742725" y="5189784"/>
            <a:ext cx="350729" cy="50774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1CC054-F937-46CA-89EA-CECFE789E804}"/>
              </a:ext>
            </a:extLst>
          </p:cNvPr>
          <p:cNvSpPr txBox="1"/>
          <p:nvPr/>
        </p:nvSpPr>
        <p:spPr>
          <a:xfrm>
            <a:off x="66916" y="4804477"/>
            <a:ext cx="89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Image path</a:t>
            </a:r>
            <a:endParaRPr lang="en-GB" sz="2000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F9B81EFC-48BA-48E7-94DE-F2F35FA423A5}"/>
              </a:ext>
            </a:extLst>
          </p:cNvPr>
          <p:cNvSpPr/>
          <p:nvPr/>
        </p:nvSpPr>
        <p:spPr>
          <a:xfrm>
            <a:off x="4196219" y="4316128"/>
            <a:ext cx="381093" cy="239247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FE65DBA-5D66-4A2F-B73E-8AD33A64708A}"/>
              </a:ext>
            </a:extLst>
          </p:cNvPr>
          <p:cNvGrpSpPr/>
          <p:nvPr/>
        </p:nvGrpSpPr>
        <p:grpSpPr>
          <a:xfrm>
            <a:off x="4740151" y="4849067"/>
            <a:ext cx="1005364" cy="1496430"/>
            <a:chOff x="4740151" y="4586021"/>
            <a:chExt cx="1005364" cy="1496430"/>
          </a:xfrm>
        </p:grpSpPr>
        <p:sp>
          <p:nvSpPr>
            <p:cNvPr id="25" name="流程图: 磁盘 24">
              <a:extLst>
                <a:ext uri="{FF2B5EF4-FFF2-40B4-BE49-F238E27FC236}">
                  <a16:creationId xmlns:a16="http://schemas.microsoft.com/office/drawing/2014/main" id="{EFEC99BE-2053-4058-9BC6-B26DF3229EDC}"/>
                </a:ext>
              </a:extLst>
            </p:cNvPr>
            <p:cNvSpPr/>
            <p:nvPr/>
          </p:nvSpPr>
          <p:spPr>
            <a:xfrm>
              <a:off x="4741461" y="5643086"/>
              <a:ext cx="1004054" cy="439365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流程图: 磁盘 23">
              <a:extLst>
                <a:ext uri="{FF2B5EF4-FFF2-40B4-BE49-F238E27FC236}">
                  <a16:creationId xmlns:a16="http://schemas.microsoft.com/office/drawing/2014/main" id="{A0456FD7-85EC-4712-BACC-FE3806AE1794}"/>
                </a:ext>
              </a:extLst>
            </p:cNvPr>
            <p:cNvSpPr/>
            <p:nvPr/>
          </p:nvSpPr>
          <p:spPr>
            <a:xfrm>
              <a:off x="4741461" y="5292043"/>
              <a:ext cx="1004054" cy="439365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流程图: 磁盘 22">
              <a:extLst>
                <a:ext uri="{FF2B5EF4-FFF2-40B4-BE49-F238E27FC236}">
                  <a16:creationId xmlns:a16="http://schemas.microsoft.com/office/drawing/2014/main" id="{ED8F4A80-126D-4F39-866F-807559B46C0D}"/>
                </a:ext>
              </a:extLst>
            </p:cNvPr>
            <p:cNvSpPr/>
            <p:nvPr/>
          </p:nvSpPr>
          <p:spPr>
            <a:xfrm>
              <a:off x="4740151" y="4937064"/>
              <a:ext cx="1004054" cy="439365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流程图: 磁盘 19">
              <a:extLst>
                <a:ext uri="{FF2B5EF4-FFF2-40B4-BE49-F238E27FC236}">
                  <a16:creationId xmlns:a16="http://schemas.microsoft.com/office/drawing/2014/main" id="{58039748-7A59-4AED-8A60-772ABEC9C086}"/>
                </a:ext>
              </a:extLst>
            </p:cNvPr>
            <p:cNvSpPr/>
            <p:nvPr/>
          </p:nvSpPr>
          <p:spPr>
            <a:xfrm>
              <a:off x="4740151" y="4586021"/>
              <a:ext cx="1004054" cy="439365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8D7AF50D-84A1-403D-9822-2077F97712D9}"/>
              </a:ext>
            </a:extLst>
          </p:cNvPr>
          <p:cNvSpPr txBox="1"/>
          <p:nvPr/>
        </p:nvSpPr>
        <p:spPr>
          <a:xfrm>
            <a:off x="4728611" y="4297118"/>
            <a:ext cx="1122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batch</a:t>
            </a:r>
            <a:endParaRPr lang="en-GB" sz="2000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29703D1B-5819-4750-940D-C0BD7AABC433}"/>
              </a:ext>
            </a:extLst>
          </p:cNvPr>
          <p:cNvSpPr/>
          <p:nvPr/>
        </p:nvSpPr>
        <p:spPr>
          <a:xfrm>
            <a:off x="986638" y="4927347"/>
            <a:ext cx="427939" cy="70788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2B8FC44C-8C68-4016-9752-7C69D29B42D3}"/>
              </a:ext>
            </a:extLst>
          </p:cNvPr>
          <p:cNvSpPr/>
          <p:nvPr/>
        </p:nvSpPr>
        <p:spPr>
          <a:xfrm>
            <a:off x="5820319" y="5001265"/>
            <a:ext cx="573680" cy="70788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4CFDFA1-37D2-47C5-BEDF-9271C87F9C0D}"/>
              </a:ext>
            </a:extLst>
          </p:cNvPr>
          <p:cNvSpPr txBox="1"/>
          <p:nvPr/>
        </p:nvSpPr>
        <p:spPr>
          <a:xfrm>
            <a:off x="673371" y="3082330"/>
            <a:ext cx="7212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Large data size: use a data generator to grab and train the batch on the fly.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583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9" grpId="0" animBg="1"/>
      <p:bldP spid="12" grpId="0"/>
      <p:bldP spid="14" grpId="0" animBg="1"/>
      <p:bldP spid="21" grpId="0"/>
      <p:bldP spid="27" grpId="0" animBg="1"/>
      <p:bldP spid="28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4.</a:t>
            </a:r>
            <a:endParaRPr sz="6000" dirty="0">
              <a:solidFill>
                <a:srgbClr val="CFD8DC"/>
              </a:solidFill>
            </a:endParaRPr>
          </a:p>
          <a:p>
            <a:pPr lvl="0"/>
            <a:r>
              <a:rPr lang="en-US" dirty="0"/>
              <a:t>Implementing &amp; tweaking a U-net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Tackling input size &amp; neural network hyperparameters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458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Loss function &amp; metrics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A2B9F6-585E-41CE-AC76-D0EF9F55DA35}"/>
              </a:ext>
            </a:extLst>
          </p:cNvPr>
          <p:cNvGrpSpPr/>
          <p:nvPr/>
        </p:nvGrpSpPr>
        <p:grpSpPr>
          <a:xfrm>
            <a:off x="6217044" y="3303184"/>
            <a:ext cx="1895924" cy="1758952"/>
            <a:chOff x="717679" y="2413846"/>
            <a:chExt cx="1895924" cy="1758952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9710AF6-273A-4546-B3BD-FDFE85859FB8}"/>
                </a:ext>
              </a:extLst>
            </p:cNvPr>
            <p:cNvSpPr/>
            <p:nvPr/>
          </p:nvSpPr>
          <p:spPr>
            <a:xfrm>
              <a:off x="732772" y="2976563"/>
              <a:ext cx="1196235" cy="1196235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656C3A8-12A7-41E6-BB18-BFB5CF16FD98}"/>
                </a:ext>
              </a:extLst>
            </p:cNvPr>
            <p:cNvSpPr/>
            <p:nvPr/>
          </p:nvSpPr>
          <p:spPr>
            <a:xfrm>
              <a:off x="1417368" y="2976563"/>
              <a:ext cx="1196235" cy="11962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74AA74-A27C-49C8-8BFE-AA40167AB1A6}"/>
                </a:ext>
              </a:extLst>
            </p:cNvPr>
            <p:cNvSpPr txBox="1"/>
            <p:nvPr/>
          </p:nvSpPr>
          <p:spPr>
            <a:xfrm>
              <a:off x="717679" y="2424312"/>
              <a:ext cx="8834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Predict</a:t>
              </a:r>
            </a:p>
            <a:p>
              <a:pPr algn="ctr"/>
              <a:r>
                <a:rPr lang="en-US" b="1" dirty="0"/>
                <a:t>1</a:t>
              </a:r>
              <a:endParaRPr lang="en-GB" b="1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37E5CD2-756A-4C08-AC41-8B3BC60B12B9}"/>
                </a:ext>
              </a:extLst>
            </p:cNvPr>
            <p:cNvSpPr txBox="1"/>
            <p:nvPr/>
          </p:nvSpPr>
          <p:spPr>
            <a:xfrm>
              <a:off x="1632526" y="2413846"/>
              <a:ext cx="8834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Real</a:t>
              </a:r>
            </a:p>
            <a:p>
              <a:pPr algn="ctr"/>
              <a:r>
                <a:rPr lang="en-US" b="1" dirty="0"/>
                <a:t>1</a:t>
              </a:r>
              <a:endParaRPr lang="en-GB" b="1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CE9EA5E-852A-4836-AEDC-B9E9521492AE}"/>
                </a:ext>
              </a:extLst>
            </p:cNvPr>
            <p:cNvSpPr txBox="1"/>
            <p:nvPr/>
          </p:nvSpPr>
          <p:spPr>
            <a:xfrm>
              <a:off x="1464072" y="3420791"/>
              <a:ext cx="413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TP</a:t>
              </a:r>
              <a:endParaRPr lang="en-GB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C63BE3E-10EF-4845-B1ED-53387474BF68}"/>
                </a:ext>
              </a:extLst>
            </p:cNvPr>
            <p:cNvSpPr txBox="1"/>
            <p:nvPr/>
          </p:nvSpPr>
          <p:spPr>
            <a:xfrm>
              <a:off x="952433" y="3420790"/>
              <a:ext cx="413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FP</a:t>
              </a:r>
              <a:endParaRPr lang="en-GB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28889F-DDB1-4B59-A9EA-09ACBF85722C}"/>
                </a:ext>
              </a:extLst>
            </p:cNvPr>
            <p:cNvSpPr txBox="1"/>
            <p:nvPr/>
          </p:nvSpPr>
          <p:spPr>
            <a:xfrm>
              <a:off x="2022841" y="3420790"/>
              <a:ext cx="457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FN</a:t>
              </a:r>
              <a:endParaRPr lang="en-GB" b="1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0D42B7C-A9AA-4DC4-8995-5F5E7AF4F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2" y="3495905"/>
            <a:ext cx="2244467" cy="865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828FA3-8A15-4DE7-BC89-5DEE38573880}"/>
                  </a:ext>
                </a:extLst>
              </p:cNvPr>
              <p:cNvSpPr txBox="1"/>
              <p:nvPr/>
            </p:nvSpPr>
            <p:spPr>
              <a:xfrm>
                <a:off x="2650407" y="5333739"/>
                <a:ext cx="2418483" cy="704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IoU</a:t>
                </a:r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828FA3-8A15-4DE7-BC89-5DEE38573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7" y="5333739"/>
                <a:ext cx="2418483" cy="704039"/>
              </a:xfrm>
              <a:prstGeom prst="rect">
                <a:avLst/>
              </a:prstGeom>
              <a:blipFill>
                <a:blip r:embed="rId4"/>
                <a:stretch>
                  <a:fillRect l="-2771" b="-9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743B69FB-77C7-4D8C-8586-BF6670F11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04" y="4396545"/>
            <a:ext cx="2712878" cy="8002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FE9F66A-D2E2-4107-B437-BC4B08CB75B1}"/>
              </a:ext>
            </a:extLst>
          </p:cNvPr>
          <p:cNvSpPr txBox="1"/>
          <p:nvPr/>
        </p:nvSpPr>
        <p:spPr>
          <a:xfrm>
            <a:off x="637757" y="1360752"/>
            <a:ext cx="281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Loss function:</a:t>
            </a:r>
          </a:p>
          <a:p>
            <a:r>
              <a:rPr lang="en-US" sz="2000" dirty="0"/>
              <a:t>Binary cross entropy = </a:t>
            </a:r>
            <a:endParaRPr lang="en-GB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7B168A-C15A-4C44-B303-3FAE96CBB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1203" y="1541556"/>
            <a:ext cx="4751765" cy="6297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B7A579-08A8-4BF0-8E5D-92477CA3294B}"/>
              </a:ext>
            </a:extLst>
          </p:cNvPr>
          <p:cNvSpPr/>
          <p:nvPr/>
        </p:nvSpPr>
        <p:spPr>
          <a:xfrm>
            <a:off x="637757" y="2625779"/>
            <a:ext cx="2475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Evaluation metric: </a:t>
            </a:r>
          </a:p>
          <a:p>
            <a:r>
              <a:rPr lang="en-US" sz="2000" dirty="0"/>
              <a:t>dice coefficient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42644B9-759B-49CA-BD4A-52E960C1B135}"/>
                  </a:ext>
                </a:extLst>
              </p:cNvPr>
              <p:cNvSpPr/>
              <p:nvPr/>
            </p:nvSpPr>
            <p:spPr>
              <a:xfrm>
                <a:off x="2997669" y="3539196"/>
                <a:ext cx="2268826" cy="778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𝑟𝑜𝑢𝑛𝑑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𝑟𝑜𝑢𝑛𝑑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42644B9-759B-49CA-BD4A-52E960C1B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669" y="3539196"/>
                <a:ext cx="2268826" cy="778675"/>
              </a:xfrm>
              <a:prstGeom prst="rect">
                <a:avLst/>
              </a:prstGeom>
              <a:blipFill>
                <a:blip r:embed="rId7"/>
                <a:stretch>
                  <a:fillRect l="-5645" b="-1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5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26287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Compile and train the model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DB353C-35C7-48C6-9CCE-F3C7D5BE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46" y="907514"/>
            <a:ext cx="6870023" cy="903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EEEA8D-166F-471B-A219-936ECA91B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63" y="5812715"/>
            <a:ext cx="5677705" cy="8718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3857F3-A743-44B0-8A3C-C9E9D5335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31" y="1901102"/>
            <a:ext cx="7309938" cy="38455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8376CD-350F-4D6A-A6FB-8C79D9A33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906" y="26287"/>
            <a:ext cx="2738310" cy="8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6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Make a prediction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02678B-6BD4-4F4C-8A93-FBA44284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77" y="1777395"/>
            <a:ext cx="7634439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81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22520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Use </a:t>
            </a:r>
            <a:r>
              <a:rPr lang="en-US" sz="2800" b="1"/>
              <a:t>a larger U-net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7B1FC4-5040-42FA-8B12-89A2F99E9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21" y="1458332"/>
            <a:ext cx="7875794" cy="42300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21F6A6-80F5-4F65-84A2-99BDBD7A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97" y="110523"/>
            <a:ext cx="3363449" cy="99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0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22520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Increase the </a:t>
            </a:r>
            <a:r>
              <a:rPr lang="en-US" altLang="zh-CN" sz="2800" b="1" dirty="0"/>
              <a:t>image size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3ABF6F-CDEF-4414-B51B-E7D975CB2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2" y="997289"/>
            <a:ext cx="7863092" cy="42300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EB90509-8D25-48BE-9941-A5F7872B4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972" y="5265222"/>
            <a:ext cx="5091654" cy="1516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BA6911-42DA-49B2-A0B9-F76E306B6CE2}"/>
              </a:ext>
            </a:extLst>
          </p:cNvPr>
          <p:cNvSpPr txBox="1"/>
          <p:nvPr/>
        </p:nvSpPr>
        <p:spPr>
          <a:xfrm>
            <a:off x="890954" y="5772788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Image size = 512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7449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b="1" dirty="0"/>
              <a:t>Outline</a:t>
            </a:r>
            <a:endParaRPr sz="3200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Task overview</a:t>
            </a:r>
          </a:p>
          <a:p>
            <a:pPr lvl="0"/>
            <a:r>
              <a:rPr lang="en-US" dirty="0"/>
              <a:t>U-net</a:t>
            </a:r>
          </a:p>
          <a:p>
            <a:pPr lvl="0"/>
            <a:r>
              <a:rPr lang="en-US" dirty="0"/>
              <a:t>Data preprocessing &amp; generation</a:t>
            </a:r>
          </a:p>
          <a:p>
            <a:pPr lvl="0"/>
            <a:r>
              <a:rPr lang="en-US" dirty="0"/>
              <a:t>Implementing &amp; tweaking a U-net</a:t>
            </a:r>
          </a:p>
          <a:p>
            <a:pPr lvl="0"/>
            <a:r>
              <a:rPr lang="en-US" dirty="0"/>
              <a:t>Data augmentation</a:t>
            </a:r>
          </a:p>
          <a:p>
            <a:pPr lvl="0"/>
            <a:r>
              <a:rPr lang="en-US" dirty="0"/>
              <a:t>Results analyses &amp; visualization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8288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5.</a:t>
            </a:r>
            <a:endParaRPr sz="6000" dirty="0">
              <a:solidFill>
                <a:srgbClr val="CFD8DC"/>
              </a:solidFill>
            </a:endParaRPr>
          </a:p>
          <a:p>
            <a:pPr lvl="0"/>
            <a:r>
              <a:rPr lang="en-US" dirty="0"/>
              <a:t>Data augmentation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Generate more training data to train a larger U-net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926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63477" y="-28060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Random rotation &amp; horizontal flip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12A930-708E-4C1D-999D-919610C12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525" y="834240"/>
            <a:ext cx="6245475" cy="29453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B67331-AB17-4875-B9CF-D649B8D8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25" y="3637199"/>
            <a:ext cx="6245475" cy="29453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34CF15-C6BC-45C2-B869-F8243A65733B}"/>
              </a:ext>
            </a:extLst>
          </p:cNvPr>
          <p:cNvSpPr txBox="1"/>
          <p:nvPr/>
        </p:nvSpPr>
        <p:spPr>
          <a:xfrm>
            <a:off x="109932" y="1705976"/>
            <a:ext cx="3171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Random rotation</a:t>
            </a:r>
          </a:p>
          <a:p>
            <a:r>
              <a:rPr lang="en-US" sz="1600" dirty="0"/>
              <a:t>      (&lt;25 degree)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50% chance to be flipped horizontally. </a:t>
            </a:r>
            <a:endParaRPr lang="en-GB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5F0F5C-4224-41CB-9384-A977B2F7536B}"/>
              </a:ext>
            </a:extLst>
          </p:cNvPr>
          <p:cNvSpPr txBox="1"/>
          <p:nvPr/>
        </p:nvSpPr>
        <p:spPr>
          <a:xfrm>
            <a:off x="244748" y="4567249"/>
            <a:ext cx="3171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Set mode=‘symmetric’ to eliminate the black triangles.</a:t>
            </a:r>
            <a:endParaRPr lang="en-GB" sz="16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89D69A6-663D-4C81-BF32-A06094D1D1A6}"/>
              </a:ext>
            </a:extLst>
          </p:cNvPr>
          <p:cNvSpPr/>
          <p:nvPr/>
        </p:nvSpPr>
        <p:spPr>
          <a:xfrm>
            <a:off x="2795954" y="3637199"/>
            <a:ext cx="973015" cy="9963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6EBA64F-D878-4A51-A998-4EA8390FBBE2}"/>
              </a:ext>
            </a:extLst>
          </p:cNvPr>
          <p:cNvSpPr/>
          <p:nvPr/>
        </p:nvSpPr>
        <p:spPr>
          <a:xfrm>
            <a:off x="2898525" y="665074"/>
            <a:ext cx="1480044" cy="9963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63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7E57DB-A8C1-42B8-80CB-C54743446DCA}"/>
              </a:ext>
            </a:extLst>
          </p:cNvPr>
          <p:cNvSpPr txBox="1"/>
          <p:nvPr/>
        </p:nvSpPr>
        <p:spPr>
          <a:xfrm>
            <a:off x="1145140" y="5260308"/>
            <a:ext cx="69848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Performance drops after implementing augmentation, indicating that </a:t>
            </a:r>
            <a:r>
              <a:rPr lang="en-US" sz="1800" b="1" dirty="0"/>
              <a:t>model with data augmentation </a:t>
            </a:r>
            <a:r>
              <a:rPr lang="en-US" sz="2000" b="1" dirty="0">
                <a:solidFill>
                  <a:srgbClr val="C00000"/>
                </a:solidFill>
              </a:rPr>
              <a:t>underfits</a:t>
            </a:r>
            <a:r>
              <a:rPr lang="en-US" sz="1800" b="1" dirty="0"/>
              <a:t> the data.</a:t>
            </a:r>
            <a:endParaRPr lang="en-GB" sz="1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9F320-9F2A-4B46-893C-4AF7253BD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44" y="968205"/>
            <a:ext cx="7148265" cy="38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0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2AADFE-6779-466B-820C-D6522D74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321" y="1001039"/>
            <a:ext cx="3464425" cy="3395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3D2B74-F961-47F4-89DD-FE1A8324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70" y="729985"/>
            <a:ext cx="3149477" cy="3086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4A8D41-75E8-41D9-9CBD-2A9DF1E82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0" y="3864364"/>
            <a:ext cx="3149477" cy="30864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B8C1055-FE3A-468F-8DB9-535BC30834FD}"/>
              </a:ext>
            </a:extLst>
          </p:cNvPr>
          <p:cNvSpPr txBox="1"/>
          <p:nvPr/>
        </p:nvSpPr>
        <p:spPr>
          <a:xfrm>
            <a:off x="3668281" y="4560236"/>
            <a:ext cx="51208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Training images w/o augmentation share the same studio background with that of the test images. It will be easier for </a:t>
            </a:r>
            <a:r>
              <a:rPr lang="en-US" sz="1800" dirty="0" err="1"/>
              <a:t>nn</a:t>
            </a:r>
            <a:r>
              <a:rPr lang="en-US" sz="1800" dirty="0"/>
              <a:t> to learn these simple features and make a better prediction.</a:t>
            </a:r>
          </a:p>
          <a:p>
            <a:endParaRPr lang="en-US" sz="1800" dirty="0"/>
          </a:p>
          <a:p>
            <a:r>
              <a:rPr lang="en-US" sz="1800" b="1" dirty="0"/>
              <a:t>Possible solution:</a:t>
            </a:r>
            <a:r>
              <a:rPr lang="en-US" sz="1800" dirty="0"/>
              <a:t> use </a:t>
            </a:r>
            <a:r>
              <a:rPr lang="en-US" sz="1800" b="1" dirty="0"/>
              <a:t>batch norm</a:t>
            </a:r>
            <a:r>
              <a:rPr lang="en-US" sz="1800" dirty="0"/>
              <a:t> to reduce the “covariance” of different layers in </a:t>
            </a:r>
            <a:r>
              <a:rPr lang="en-US" sz="1800" dirty="0" err="1"/>
              <a:t>nn</a:t>
            </a:r>
            <a:r>
              <a:rPr lang="en-US" sz="1800" dirty="0"/>
              <a:t>.</a:t>
            </a:r>
            <a:endParaRPr lang="en-GB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04420A-51A0-4C5D-AEB0-03D8382B38CE}"/>
              </a:ext>
            </a:extLst>
          </p:cNvPr>
          <p:cNvSpPr/>
          <p:nvPr/>
        </p:nvSpPr>
        <p:spPr>
          <a:xfrm>
            <a:off x="5329280" y="836979"/>
            <a:ext cx="873370" cy="5028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</a:t>
            </a:r>
            <a:endParaRPr lang="en-GB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301630-2FFC-41F1-BF46-418BE0957E18}"/>
              </a:ext>
            </a:extLst>
          </p:cNvPr>
          <p:cNvSpPr/>
          <p:nvPr/>
        </p:nvSpPr>
        <p:spPr>
          <a:xfrm>
            <a:off x="1400908" y="179286"/>
            <a:ext cx="873370" cy="5028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</a:t>
            </a:r>
            <a:endParaRPr lang="en-GB" sz="24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E00157-2220-4FC4-8AA3-B25F48DF82D7}"/>
              </a:ext>
            </a:extLst>
          </p:cNvPr>
          <p:cNvSpPr/>
          <p:nvPr/>
        </p:nvSpPr>
        <p:spPr>
          <a:xfrm>
            <a:off x="345831" y="1379769"/>
            <a:ext cx="3094637" cy="90267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C981955-15E7-4244-A2D7-585A442A8AC7}"/>
              </a:ext>
            </a:extLst>
          </p:cNvPr>
          <p:cNvSpPr/>
          <p:nvPr/>
        </p:nvSpPr>
        <p:spPr>
          <a:xfrm>
            <a:off x="4156214" y="1503847"/>
            <a:ext cx="3094637" cy="90267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793EFDC-C26D-4875-965E-A31C221F8684}"/>
              </a:ext>
            </a:extLst>
          </p:cNvPr>
          <p:cNvSpPr/>
          <p:nvPr/>
        </p:nvSpPr>
        <p:spPr>
          <a:xfrm rot="1262829">
            <a:off x="413738" y="4210892"/>
            <a:ext cx="3094637" cy="90267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6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632032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6.</a:t>
            </a:r>
            <a:endParaRPr sz="6000" dirty="0">
              <a:solidFill>
                <a:srgbClr val="CFD8DC"/>
              </a:solidFill>
            </a:endParaRPr>
          </a:p>
          <a:p>
            <a:pPr lvl="0"/>
            <a:r>
              <a:rPr lang="en-US" dirty="0"/>
              <a:t>Results analyses &amp; visualization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evaluation, results analyses and feature map visualization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276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75553" y="178693"/>
            <a:ext cx="5105339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250000"/>
              </a:lnSpc>
            </a:pPr>
            <a:r>
              <a:rPr lang="en-US" sz="2800" b="1" dirty="0"/>
              <a:t>Model summary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070F50-95AB-439D-AE5E-641E03AD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291" y="0"/>
            <a:ext cx="3395709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B9C1B8-72B1-4D88-9D74-68E65E32F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14" y="2338328"/>
            <a:ext cx="5308697" cy="28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8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Model evaluation: Good predictions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74C4F5-4D72-4C26-8BCE-3656FB497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061" y="3429000"/>
            <a:ext cx="9144000" cy="29743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349B57-4369-4E49-84C0-681CAF1A3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946" y="971968"/>
            <a:ext cx="3442108" cy="22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90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Bad predictions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64D3AF-F281-4B82-885A-4D5CBAE00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062" y="3358770"/>
            <a:ext cx="9144000" cy="29743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CDEBE-A00B-4BF4-8C6C-C7FE0743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412" y="1002607"/>
            <a:ext cx="3377051" cy="22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65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1C16ED-F184-4041-BFAD-B4E9F45E0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091" y="1267096"/>
            <a:ext cx="9144000" cy="29743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675742-DCA0-47AD-B5F9-FD1F7B64B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091" y="4057829"/>
            <a:ext cx="9144000" cy="2974364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2CEF307-7BCF-41B3-84AF-261E794126D5}"/>
              </a:ext>
            </a:extLst>
          </p:cNvPr>
          <p:cNvGrpSpPr/>
          <p:nvPr/>
        </p:nvGrpSpPr>
        <p:grpSpPr>
          <a:xfrm>
            <a:off x="2736672" y="151118"/>
            <a:ext cx="3527180" cy="1000644"/>
            <a:chOff x="2777702" y="151118"/>
            <a:chExt cx="3527180" cy="100064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CAE277F-8DD4-46B2-A130-8C74DCBA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7702" y="151118"/>
              <a:ext cx="3436195" cy="39625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EA485A1-15EE-4D5E-9D8B-7DE9D341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9117" y="501192"/>
              <a:ext cx="3465765" cy="650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3881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275553" y="178693"/>
            <a:ext cx="5105339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250000"/>
              </a:lnSpc>
            </a:pPr>
            <a:r>
              <a:rPr lang="en-US" sz="2800" b="1" dirty="0"/>
              <a:t>Visualization of Feature map 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9C1B8-72B1-4D88-9D74-68E65E32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00" y="238195"/>
            <a:ext cx="3296284" cy="1754795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81DBFA74-837E-4B89-A85D-082E72815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30" y="1566967"/>
            <a:ext cx="4838082" cy="4684105"/>
          </a:xfrm>
          <a:prstGeom prst="rect">
            <a:avLst/>
          </a:prstGeom>
        </p:spPr>
      </p:pic>
      <p:sp>
        <p:nvSpPr>
          <p:cNvPr id="105" name="星形: 五角 104">
            <a:extLst>
              <a:ext uri="{FF2B5EF4-FFF2-40B4-BE49-F238E27FC236}">
                <a16:creationId xmlns:a16="http://schemas.microsoft.com/office/drawing/2014/main" id="{88E1F03D-E2B9-48AE-B928-2F3AA82D6CA6}"/>
              </a:ext>
            </a:extLst>
          </p:cNvPr>
          <p:cNvSpPr/>
          <p:nvPr/>
        </p:nvSpPr>
        <p:spPr>
          <a:xfrm>
            <a:off x="6031523" y="433754"/>
            <a:ext cx="328246" cy="293077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41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1.</a:t>
            </a:r>
            <a:endParaRPr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GB" dirty="0"/>
              <a:t>ask</a:t>
            </a:r>
            <a:r>
              <a:rPr lang="en" dirty="0"/>
              <a:t> </a:t>
            </a:r>
            <a:r>
              <a:rPr lang="en-GB" dirty="0"/>
              <a:t>Overview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Training/testing data visualization, train/</a:t>
            </a:r>
            <a:r>
              <a:rPr lang="en-GB" dirty="0" err="1"/>
              <a:t>val</a:t>
            </a:r>
            <a:r>
              <a:rPr lang="en-GB" dirty="0"/>
              <a:t>/test split plan.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9C1B8-72B1-4D88-9D74-68E65E32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00" y="238195"/>
            <a:ext cx="3296284" cy="1754795"/>
          </a:xfrm>
          <a:prstGeom prst="rect">
            <a:avLst/>
          </a:prstGeom>
        </p:spPr>
      </p:pic>
      <p:sp>
        <p:nvSpPr>
          <p:cNvPr id="105" name="星形: 五角 104">
            <a:extLst>
              <a:ext uri="{FF2B5EF4-FFF2-40B4-BE49-F238E27FC236}">
                <a16:creationId xmlns:a16="http://schemas.microsoft.com/office/drawing/2014/main" id="{88E1F03D-E2B9-48AE-B928-2F3AA82D6CA6}"/>
              </a:ext>
            </a:extLst>
          </p:cNvPr>
          <p:cNvSpPr/>
          <p:nvPr/>
        </p:nvSpPr>
        <p:spPr>
          <a:xfrm>
            <a:off x="6459415" y="1178169"/>
            <a:ext cx="328246" cy="293077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35723D-B887-4B75-9802-FD91CB813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296" y="964315"/>
            <a:ext cx="6146100" cy="59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96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9C1B8-72B1-4D88-9D74-68E65E32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00" y="238195"/>
            <a:ext cx="3296284" cy="1754795"/>
          </a:xfrm>
          <a:prstGeom prst="rect">
            <a:avLst/>
          </a:prstGeom>
        </p:spPr>
      </p:pic>
      <p:sp>
        <p:nvSpPr>
          <p:cNvPr id="105" name="星形: 五角 104">
            <a:extLst>
              <a:ext uri="{FF2B5EF4-FFF2-40B4-BE49-F238E27FC236}">
                <a16:creationId xmlns:a16="http://schemas.microsoft.com/office/drawing/2014/main" id="{88E1F03D-E2B9-48AE-B928-2F3AA82D6CA6}"/>
              </a:ext>
            </a:extLst>
          </p:cNvPr>
          <p:cNvSpPr/>
          <p:nvPr/>
        </p:nvSpPr>
        <p:spPr>
          <a:xfrm>
            <a:off x="6828692" y="1371599"/>
            <a:ext cx="328246" cy="293077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9119BB-8B1F-44E6-A247-0A6160BFA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7319" y="809959"/>
            <a:ext cx="638857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8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9C1B8-72B1-4D88-9D74-68E65E32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00" y="238195"/>
            <a:ext cx="3296284" cy="1754795"/>
          </a:xfrm>
          <a:prstGeom prst="rect">
            <a:avLst/>
          </a:prstGeom>
        </p:spPr>
      </p:pic>
      <p:sp>
        <p:nvSpPr>
          <p:cNvPr id="105" name="星形: 五角 104">
            <a:extLst>
              <a:ext uri="{FF2B5EF4-FFF2-40B4-BE49-F238E27FC236}">
                <a16:creationId xmlns:a16="http://schemas.microsoft.com/office/drawing/2014/main" id="{88E1F03D-E2B9-48AE-B928-2F3AA82D6CA6}"/>
              </a:ext>
            </a:extLst>
          </p:cNvPr>
          <p:cNvSpPr/>
          <p:nvPr/>
        </p:nvSpPr>
        <p:spPr>
          <a:xfrm>
            <a:off x="6976696" y="1940168"/>
            <a:ext cx="328246" cy="293077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DBACD1-A0FA-42A9-8750-3E3DAC68F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064" y="1284314"/>
            <a:ext cx="6420126" cy="57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44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9C1B8-72B1-4D88-9D74-68E65E32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00" y="238195"/>
            <a:ext cx="3296284" cy="1754795"/>
          </a:xfrm>
          <a:prstGeom prst="rect">
            <a:avLst/>
          </a:prstGeom>
        </p:spPr>
      </p:pic>
      <p:sp>
        <p:nvSpPr>
          <p:cNvPr id="105" name="星形: 五角 104">
            <a:extLst>
              <a:ext uri="{FF2B5EF4-FFF2-40B4-BE49-F238E27FC236}">
                <a16:creationId xmlns:a16="http://schemas.microsoft.com/office/drawing/2014/main" id="{88E1F03D-E2B9-48AE-B928-2F3AA82D6CA6}"/>
              </a:ext>
            </a:extLst>
          </p:cNvPr>
          <p:cNvSpPr/>
          <p:nvPr/>
        </p:nvSpPr>
        <p:spPr>
          <a:xfrm>
            <a:off x="8015133" y="1494692"/>
            <a:ext cx="328246" cy="293077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B4CBA3-F4BB-416E-B260-BD3864B0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1045" y="859658"/>
            <a:ext cx="6313027" cy="61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7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9C1B8-72B1-4D88-9D74-68E65E32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00" y="238195"/>
            <a:ext cx="3296284" cy="1754795"/>
          </a:xfrm>
          <a:prstGeom prst="rect">
            <a:avLst/>
          </a:prstGeom>
        </p:spPr>
      </p:pic>
      <p:sp>
        <p:nvSpPr>
          <p:cNvPr id="105" name="星形: 五角 104">
            <a:extLst>
              <a:ext uri="{FF2B5EF4-FFF2-40B4-BE49-F238E27FC236}">
                <a16:creationId xmlns:a16="http://schemas.microsoft.com/office/drawing/2014/main" id="{88E1F03D-E2B9-48AE-B928-2F3AA82D6CA6}"/>
              </a:ext>
            </a:extLst>
          </p:cNvPr>
          <p:cNvSpPr/>
          <p:nvPr/>
        </p:nvSpPr>
        <p:spPr>
          <a:xfrm>
            <a:off x="7792395" y="885092"/>
            <a:ext cx="328246" cy="293077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0617D1-8BA0-498A-B389-FA84388C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9" y="1115592"/>
            <a:ext cx="6059785" cy="58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57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B9C1B8-72B1-4D88-9D74-68E65E32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00" y="238195"/>
            <a:ext cx="3296284" cy="1754795"/>
          </a:xfrm>
          <a:prstGeom prst="rect">
            <a:avLst/>
          </a:prstGeom>
        </p:spPr>
      </p:pic>
      <p:sp>
        <p:nvSpPr>
          <p:cNvPr id="105" name="星形: 五角 104">
            <a:extLst>
              <a:ext uri="{FF2B5EF4-FFF2-40B4-BE49-F238E27FC236}">
                <a16:creationId xmlns:a16="http://schemas.microsoft.com/office/drawing/2014/main" id="{88E1F03D-E2B9-48AE-B928-2F3AA82D6CA6}"/>
              </a:ext>
            </a:extLst>
          </p:cNvPr>
          <p:cNvSpPr/>
          <p:nvPr/>
        </p:nvSpPr>
        <p:spPr>
          <a:xfrm>
            <a:off x="8350488" y="-54882"/>
            <a:ext cx="328246" cy="293077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4DB28D-F183-460A-9881-435AC5168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702" y="173377"/>
            <a:ext cx="4838082" cy="46841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1C20B0-E8D8-4BDD-A9EF-0EC77198A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332" y="3232969"/>
            <a:ext cx="3637647" cy="35337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C3DAFFE-294C-4211-AA01-6A049BB60677}"/>
              </a:ext>
            </a:extLst>
          </p:cNvPr>
          <p:cNvSpPr/>
          <p:nvPr/>
        </p:nvSpPr>
        <p:spPr>
          <a:xfrm>
            <a:off x="4989318" y="2760785"/>
            <a:ext cx="3147231" cy="47218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And finally…a prediction!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15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Here is what I learnt…</a:t>
            </a:r>
            <a:endParaRPr sz="2400" dirty="0"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739254" y="2151192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U-net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/>
              <a:t>A powerful CNN architecture for semantic segmentation tasks.</a:t>
            </a:r>
            <a:endParaRPr sz="1400" dirty="0"/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2"/>
          </p:nvPr>
        </p:nvSpPr>
        <p:spPr>
          <a:xfrm>
            <a:off x="3283093" y="2151192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Data Generator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/>
              <a:t>Train NN on the fly. Practiced OOP.</a:t>
            </a:r>
            <a:endParaRPr sz="1400" dirty="0"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3"/>
          </p:nvPr>
        </p:nvSpPr>
        <p:spPr>
          <a:xfrm>
            <a:off x="5826931" y="2151192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 err="1"/>
              <a:t>Keras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Awesome API to implement CNN in a few lines of codes.</a:t>
            </a: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739254" y="4360992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Data Augmentation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/>
              <a:t>Generate enormous data to train a large NN.</a:t>
            </a:r>
            <a:endParaRPr sz="1400" dirty="0"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2"/>
          </p:nvPr>
        </p:nvSpPr>
        <p:spPr>
          <a:xfrm>
            <a:off x="3283093" y="4360992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Visualization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/>
              <a:t>Plot results for a better analyse and evaluation.</a:t>
            </a:r>
            <a:endParaRPr sz="1400" dirty="0"/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3"/>
          </p:nvPr>
        </p:nvSpPr>
        <p:spPr>
          <a:xfrm>
            <a:off x="5826931" y="4360992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Feature map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"Look into” the deep NN and see what it is learning.</a:t>
            </a: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921697" y="1777648"/>
            <a:ext cx="304009" cy="326513"/>
            <a:chOff x="616425" y="2329600"/>
            <a:chExt cx="361700" cy="388475"/>
          </a:xfrm>
        </p:grpSpPr>
        <p:sp>
          <p:nvSpPr>
            <p:cNvPr id="288" name="Google Shape;288;p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Google Shape;296;p30"/>
          <p:cNvGrpSpPr/>
          <p:nvPr/>
        </p:nvGrpSpPr>
        <p:grpSpPr>
          <a:xfrm>
            <a:off x="5980786" y="3978259"/>
            <a:ext cx="435022" cy="323445"/>
            <a:chOff x="5247525" y="3007275"/>
            <a:chExt cx="517575" cy="384825"/>
          </a:xfrm>
        </p:grpSpPr>
        <p:sp>
          <p:nvSpPr>
            <p:cNvPr id="297" name="Google Shape;297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Google Shape;299;p30"/>
          <p:cNvGrpSpPr/>
          <p:nvPr/>
        </p:nvGrpSpPr>
        <p:grpSpPr>
          <a:xfrm>
            <a:off x="965717" y="3968774"/>
            <a:ext cx="215966" cy="342399"/>
            <a:chOff x="6718575" y="2318625"/>
            <a:chExt cx="256950" cy="407375"/>
          </a:xfrm>
        </p:grpSpPr>
        <p:sp>
          <p:nvSpPr>
            <p:cNvPr id="300" name="Google Shape;300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Google Shape;309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3453692" y="1777657"/>
            <a:ext cx="359272" cy="376691"/>
            <a:chOff x="5961125" y="1623900"/>
            <a:chExt cx="427450" cy="448175"/>
          </a:xfrm>
        </p:grpSpPr>
        <p:sp>
          <p:nvSpPr>
            <p:cNvPr id="321" name="Google Shape;321;p3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6040971" y="1803252"/>
            <a:ext cx="345971" cy="325505"/>
            <a:chOff x="5972700" y="2330200"/>
            <a:chExt cx="411625" cy="387275"/>
          </a:xfrm>
        </p:grpSpPr>
        <p:sp>
          <p:nvSpPr>
            <p:cNvPr id="329" name="Google Shape;329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0651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1594339" y="1941138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4294967295"/>
          </p:nvPr>
        </p:nvSpPr>
        <p:spPr>
          <a:xfrm>
            <a:off x="1594339" y="3540565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Google Shape;853;p40">
            <a:extLst>
              <a:ext uri="{FF2B5EF4-FFF2-40B4-BE49-F238E27FC236}">
                <a16:creationId xmlns:a16="http://schemas.microsoft.com/office/drawing/2014/main" id="{654E9066-B440-4097-8185-F8BCDEE16CAA}"/>
              </a:ext>
            </a:extLst>
          </p:cNvPr>
          <p:cNvSpPr txBox="1"/>
          <p:nvPr/>
        </p:nvSpPr>
        <p:spPr>
          <a:xfrm>
            <a:off x="5402683" y="2244563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0091EA"/>
                </a:solidFill>
              </a:rPr>
              <a:t>😉</a:t>
            </a:r>
            <a:endParaRPr sz="9600" dirty="0">
              <a:solidFill>
                <a:srgbClr val="0091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4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/>
              <a:t>Appendix</a:t>
            </a:r>
            <a:endParaRPr sz="6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533399" y="3405748"/>
            <a:ext cx="4636477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Some useful stuff..</a:t>
            </a:r>
            <a:endParaRPr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/>
              <a:t>Upsampling</a:t>
            </a:r>
            <a:r>
              <a:rPr lang="en-US" sz="2800" b="1" dirty="0"/>
              <a:t>: interpolation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341265-3C3C-487E-A5D7-37F33ED02295}"/>
              </a:ext>
            </a:extLst>
          </p:cNvPr>
          <p:cNvSpPr/>
          <p:nvPr/>
        </p:nvSpPr>
        <p:spPr>
          <a:xfrm>
            <a:off x="2737339" y="6161948"/>
            <a:ext cx="58556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https://www.cs.toronto.edu/~guerzhoy/320/lec/upsampling.pdf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1216EA-6F40-4D6F-B367-2D17C8F5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2021586"/>
            <a:ext cx="7557025" cy="28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735F10-E696-4CBE-BAC5-7846E1BE8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7637"/>
            <a:ext cx="9144000" cy="2000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47AB1E-BB58-4913-956A-D5D510022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82" y="4942822"/>
            <a:ext cx="2257425" cy="1733550"/>
          </a:xfrm>
          <a:prstGeom prst="rect">
            <a:avLst/>
          </a:prstGeom>
        </p:spPr>
      </p:pic>
      <p:sp>
        <p:nvSpPr>
          <p:cNvPr id="9" name="Google Shape;104;p16">
            <a:extLst>
              <a:ext uri="{FF2B5EF4-FFF2-40B4-BE49-F238E27FC236}">
                <a16:creationId xmlns:a16="http://schemas.microsoft.com/office/drawing/2014/main" id="{2135F48A-A56E-4F10-BC55-5CCA4C9D7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62" y="1742474"/>
            <a:ext cx="8655572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500" i="0" dirty="0"/>
              <a:t>Develop an algorithm that </a:t>
            </a:r>
            <a:r>
              <a:rPr lang="en-GB" sz="2500" b="1" dirty="0">
                <a:solidFill>
                  <a:srgbClr val="0091EA"/>
                </a:solidFill>
              </a:rPr>
              <a:t>automatically</a:t>
            </a:r>
            <a:r>
              <a:rPr lang="en-US" sz="2500" i="0" dirty="0"/>
              <a:t> removes the photo studio background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Transposed convolution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341265-3C3C-487E-A5D7-37F33ED02295}"/>
              </a:ext>
            </a:extLst>
          </p:cNvPr>
          <p:cNvSpPr/>
          <p:nvPr/>
        </p:nvSpPr>
        <p:spPr>
          <a:xfrm>
            <a:off x="410369" y="6179245"/>
            <a:ext cx="8065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Source: </a:t>
            </a:r>
            <a:r>
              <a:rPr lang="en-GB" dirty="0"/>
              <a:t>https://towardsdatascience.com/up-sampling-with-transposed-convolution-9ae4f2df52d0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863A17-C96F-44F2-9A9D-92003712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" y="1991780"/>
            <a:ext cx="5161550" cy="32881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25E9CB-137D-4222-8F80-8B6D8250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515" y="1681453"/>
            <a:ext cx="3269883" cy="42582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B0A823-C863-4729-863B-B9C18D587AB8}"/>
              </a:ext>
            </a:extLst>
          </p:cNvPr>
          <p:cNvSpPr/>
          <p:nvPr/>
        </p:nvSpPr>
        <p:spPr>
          <a:xfrm>
            <a:off x="1201615" y="1441938"/>
            <a:ext cx="1506416" cy="4923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</a:t>
            </a:r>
            <a:endParaRPr lang="en-GB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112A9B-D45F-46B6-AFEF-6E52E975D4DD}"/>
              </a:ext>
            </a:extLst>
          </p:cNvPr>
          <p:cNvSpPr/>
          <p:nvPr/>
        </p:nvSpPr>
        <p:spPr>
          <a:xfrm>
            <a:off x="6019799" y="949568"/>
            <a:ext cx="1793632" cy="4923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Trans Conv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02138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Transposed convolution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F8381A-6D9F-47BB-BB57-E33B743B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666875"/>
            <a:ext cx="32766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7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Training data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6DAF1E07-7285-43E0-9F22-D721F06EA728}"/>
              </a:ext>
            </a:extLst>
          </p:cNvPr>
          <p:cNvSpPr txBox="1"/>
          <p:nvPr/>
        </p:nvSpPr>
        <p:spPr>
          <a:xfrm>
            <a:off x="762373" y="4483137"/>
            <a:ext cx="3139484" cy="196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information</a:t>
            </a:r>
            <a:endParaRPr sz="1600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JPG format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RGB mode (3 channels)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‘uint8’ data ranging from 0 to 255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Size of 1918 × 1280 pixels</a:t>
            </a:r>
            <a:endParaRPr sz="16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77;p13">
            <a:extLst>
              <a:ext uri="{FF2B5EF4-FFF2-40B4-BE49-F238E27FC236}">
                <a16:creationId xmlns:a16="http://schemas.microsoft.com/office/drawing/2014/main" id="{3E209BBF-F750-4B9C-AD34-C9D2754FF94A}"/>
              </a:ext>
            </a:extLst>
          </p:cNvPr>
          <p:cNvSpPr txBox="1"/>
          <p:nvPr/>
        </p:nvSpPr>
        <p:spPr>
          <a:xfrm>
            <a:off x="4972965" y="4483137"/>
            <a:ext cx="3276640" cy="196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1600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Mask information</a:t>
            </a:r>
            <a:endParaRPr lang="en-US" sz="1600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GIF format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INDEX mode (1 channel)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‘uint8’ data with 0 and 1.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Size of 1918 × 1280 pixels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BEA9D6-2B77-4884-B86F-021063FB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863"/>
            <a:ext cx="9144000" cy="33759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6DAF1E07-7285-43E0-9F22-D721F06EA728}"/>
              </a:ext>
            </a:extLst>
          </p:cNvPr>
          <p:cNvSpPr txBox="1"/>
          <p:nvPr/>
        </p:nvSpPr>
        <p:spPr>
          <a:xfrm>
            <a:off x="766413" y="58137"/>
            <a:ext cx="6677482" cy="196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 data w label (mask)</a:t>
            </a:r>
            <a:endParaRPr sz="1600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</a:t>
            </a:r>
            <a:r>
              <a:rPr lang="en-US" sz="16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5088</a:t>
            </a: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images/masks.</a:t>
            </a:r>
            <a:endParaRPr lang="en-US" sz="1600" b="1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318</a:t>
            </a: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unique cars, each has </a:t>
            </a:r>
            <a:r>
              <a:rPr lang="en-US" sz="16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 taken from 16 different angles.</a:t>
            </a:r>
          </a:p>
          <a:p>
            <a:pPr lvl="0">
              <a:spcBef>
                <a:spcPts val="600"/>
              </a:spcBef>
            </a:pPr>
            <a:r>
              <a:rPr lang="en-US" sz="1600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data w/o label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</a:t>
            </a:r>
            <a:r>
              <a:rPr lang="en-US" sz="16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100064</a:t>
            </a: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images/masks.</a:t>
            </a:r>
            <a:endParaRPr lang="en-US" sz="1600" b="1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600"/>
              </a:spcBef>
            </a:pPr>
            <a:r>
              <a:rPr lang="en-US" sz="16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6254</a:t>
            </a: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unique cars, each has </a:t>
            </a:r>
            <a:r>
              <a:rPr lang="en-US" sz="16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 taken from 16 different angles.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B49DD3-ED47-4A31-A776-9C2DDA89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8" y="2130014"/>
            <a:ext cx="6870023" cy="471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98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6DAF1E07-7285-43E0-9F22-D721F06EA728}"/>
              </a:ext>
            </a:extLst>
          </p:cNvPr>
          <p:cNvSpPr txBox="1"/>
          <p:nvPr/>
        </p:nvSpPr>
        <p:spPr>
          <a:xfrm>
            <a:off x="766413" y="58137"/>
            <a:ext cx="6677482" cy="110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 data w label (mask)</a:t>
            </a:r>
            <a:endParaRPr sz="1600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</a:t>
            </a:r>
            <a:r>
              <a:rPr lang="en-US" sz="16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5088</a:t>
            </a: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images/masks.</a:t>
            </a:r>
            <a:endParaRPr lang="en-US" sz="1600" b="1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318</a:t>
            </a: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unique cars, each has </a:t>
            </a:r>
            <a:r>
              <a:rPr lang="en-US" sz="16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r>
              <a:rPr lang="en-US" sz="16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 taken from 16 different angles.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D59014-524D-4BC5-82C2-26973F820170}"/>
              </a:ext>
            </a:extLst>
          </p:cNvPr>
          <p:cNvSpPr/>
          <p:nvPr/>
        </p:nvSpPr>
        <p:spPr>
          <a:xfrm>
            <a:off x="2150745" y="3924130"/>
            <a:ext cx="2248422" cy="4258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190 </a:t>
            </a:r>
            <a:r>
              <a:rPr lang="en-US" sz="2000" b="1" dirty="0">
                <a:solidFill>
                  <a:schemeClr val="tx1"/>
                </a:solidFill>
              </a:rPr>
              <a:t>cars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948C9A-4BC7-4BEC-A25C-5D23B71EB625}"/>
              </a:ext>
            </a:extLst>
          </p:cNvPr>
          <p:cNvSpPr/>
          <p:nvPr/>
        </p:nvSpPr>
        <p:spPr>
          <a:xfrm>
            <a:off x="4399167" y="3924130"/>
            <a:ext cx="1227551" cy="4258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64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7512B5-D05A-41A9-8FE4-50961CEE1059}"/>
              </a:ext>
            </a:extLst>
          </p:cNvPr>
          <p:cNvSpPr/>
          <p:nvPr/>
        </p:nvSpPr>
        <p:spPr>
          <a:xfrm>
            <a:off x="5626718" y="3924129"/>
            <a:ext cx="1227551" cy="4258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64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4ED5B2D-C7B0-47AD-BF35-B8C65C5BAF64}"/>
              </a:ext>
            </a:extLst>
          </p:cNvPr>
          <p:cNvSpPr/>
          <p:nvPr/>
        </p:nvSpPr>
        <p:spPr>
          <a:xfrm>
            <a:off x="2401866" y="1756424"/>
            <a:ext cx="4813125" cy="98677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Data leakage alert! </a:t>
            </a:r>
            <a:r>
              <a:rPr lang="en-US" sz="1800" dirty="0"/>
              <a:t>Images of a same car with different angles should NOT be split into different pools (train/validation/test)</a:t>
            </a:r>
            <a:endParaRPr lang="en-GB" sz="1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F62BCD-558C-4E88-AA1C-D29B33DE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31" y="1841013"/>
            <a:ext cx="915514" cy="81759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8165D47-4AA6-4661-AA1C-C0E97CFE32D5}"/>
              </a:ext>
            </a:extLst>
          </p:cNvPr>
          <p:cNvSpPr/>
          <p:nvPr/>
        </p:nvSpPr>
        <p:spPr>
          <a:xfrm>
            <a:off x="960771" y="5267194"/>
            <a:ext cx="3382027" cy="4258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3040 </a:t>
            </a:r>
            <a:r>
              <a:rPr lang="en-US" sz="2000" b="1" dirty="0">
                <a:solidFill>
                  <a:schemeClr val="tx1"/>
                </a:solidFill>
              </a:rPr>
              <a:t>images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573997B-C0DB-4B18-848D-F1FB6830CFFD}"/>
              </a:ext>
            </a:extLst>
          </p:cNvPr>
          <p:cNvSpPr/>
          <p:nvPr/>
        </p:nvSpPr>
        <p:spPr>
          <a:xfrm>
            <a:off x="4342798" y="5267194"/>
            <a:ext cx="1922746" cy="4258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1024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3D83C7-5001-4723-B12E-FF020B7D446B}"/>
              </a:ext>
            </a:extLst>
          </p:cNvPr>
          <p:cNvSpPr/>
          <p:nvPr/>
        </p:nvSpPr>
        <p:spPr>
          <a:xfrm>
            <a:off x="6265544" y="5267194"/>
            <a:ext cx="1922746" cy="4258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1024</a:t>
            </a:r>
            <a:endParaRPr lang="en-GB" sz="2000" dirty="0">
              <a:solidFill>
                <a:schemeClr val="tx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C2618C1-4E17-442F-BB9A-9B73B2556B1D}"/>
              </a:ext>
            </a:extLst>
          </p:cNvPr>
          <p:cNvCxnSpPr>
            <a:cxnSpLocks/>
          </p:cNvCxnSpPr>
          <p:nvPr/>
        </p:nvCxnSpPr>
        <p:spPr>
          <a:xfrm flipH="1">
            <a:off x="1490598" y="4531993"/>
            <a:ext cx="1305237" cy="6102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7CC4A82-6273-4456-B1FD-BB361BE955FB}"/>
              </a:ext>
            </a:extLst>
          </p:cNvPr>
          <p:cNvCxnSpPr>
            <a:cxnSpLocks/>
          </p:cNvCxnSpPr>
          <p:nvPr/>
        </p:nvCxnSpPr>
        <p:spPr>
          <a:xfrm>
            <a:off x="3315065" y="4531992"/>
            <a:ext cx="886565" cy="564025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D8F52F7-D7DF-4ED4-9479-86FA4917D305}"/>
              </a:ext>
            </a:extLst>
          </p:cNvPr>
          <p:cNvCxnSpPr>
            <a:cxnSpLocks/>
          </p:cNvCxnSpPr>
          <p:nvPr/>
        </p:nvCxnSpPr>
        <p:spPr>
          <a:xfrm flipH="1">
            <a:off x="4443008" y="4478756"/>
            <a:ext cx="416742" cy="6635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FD3A148-7EA6-4ADD-A37D-AA2AE588DFCA}"/>
              </a:ext>
            </a:extLst>
          </p:cNvPr>
          <p:cNvCxnSpPr>
            <a:cxnSpLocks/>
          </p:cNvCxnSpPr>
          <p:nvPr/>
        </p:nvCxnSpPr>
        <p:spPr>
          <a:xfrm>
            <a:off x="5378979" y="4478755"/>
            <a:ext cx="798883" cy="617262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8D7ECFA-B0EA-42C9-ABDC-B5FF726B735A}"/>
              </a:ext>
            </a:extLst>
          </p:cNvPr>
          <p:cNvCxnSpPr>
            <a:cxnSpLocks/>
          </p:cNvCxnSpPr>
          <p:nvPr/>
        </p:nvCxnSpPr>
        <p:spPr>
          <a:xfrm>
            <a:off x="6265544" y="4521191"/>
            <a:ext cx="75157" cy="536893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FDB03B8F-0F31-451C-A404-82BC40CD4358}"/>
              </a:ext>
            </a:extLst>
          </p:cNvPr>
          <p:cNvCxnSpPr>
            <a:cxnSpLocks/>
          </p:cNvCxnSpPr>
          <p:nvPr/>
        </p:nvCxnSpPr>
        <p:spPr>
          <a:xfrm>
            <a:off x="6904372" y="4409514"/>
            <a:ext cx="1177446" cy="732773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E797CEF-B7FD-4953-ACFD-4016E01C3BB0}"/>
              </a:ext>
            </a:extLst>
          </p:cNvPr>
          <p:cNvSpPr txBox="1"/>
          <p:nvPr/>
        </p:nvSpPr>
        <p:spPr>
          <a:xfrm>
            <a:off x="2774690" y="337630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Train</a:t>
            </a:r>
            <a:endParaRPr lang="en-GB" sz="20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132238-BAC6-414F-ADEE-AB06F3BE079F}"/>
              </a:ext>
            </a:extLst>
          </p:cNvPr>
          <p:cNvSpPr txBox="1"/>
          <p:nvPr/>
        </p:nvSpPr>
        <p:spPr>
          <a:xfrm>
            <a:off x="4686535" y="3376302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Val</a:t>
            </a:r>
            <a:endParaRPr lang="en-GB" sz="20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6ACFB25-248F-447E-AE64-E4BE90659881}"/>
              </a:ext>
            </a:extLst>
          </p:cNvPr>
          <p:cNvSpPr txBox="1"/>
          <p:nvPr/>
        </p:nvSpPr>
        <p:spPr>
          <a:xfrm>
            <a:off x="5832211" y="3376302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76632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17" grpId="0" animBg="1"/>
      <p:bldP spid="19" grpId="0" animBg="1"/>
      <p:bldP spid="20" grpId="0" animBg="1"/>
      <p:bldP spid="43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10369" y="172832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Meta data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F81A98-D434-4786-A96C-C51BC690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69" y="1039977"/>
            <a:ext cx="6245475" cy="18970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D5ADEA-8284-4ED9-AADF-8D42B309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6" y="3446774"/>
            <a:ext cx="3456547" cy="2849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68CFB6-8306-49AD-B1B9-6B172731C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336" y="3374316"/>
            <a:ext cx="5428638" cy="299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FD8DC"/>
                </a:solidFill>
              </a:rPr>
              <a:t>2.</a:t>
            </a:r>
            <a:endParaRPr sz="6000" dirty="0">
              <a:solidFill>
                <a:srgbClr val="CFD8D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U-net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Powerful end-to-end CNN used for image segmentation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06625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749</Words>
  <Application>Microsoft Office PowerPoint</Application>
  <PresentationFormat>全屏显示(4:3)</PresentationFormat>
  <Paragraphs>201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Roboto Slab</vt:lpstr>
      <vt:lpstr>Arial</vt:lpstr>
      <vt:lpstr>Source Sans Pro</vt:lpstr>
      <vt:lpstr>Cambria Math</vt:lpstr>
      <vt:lpstr>Cordelia template</vt:lpstr>
      <vt:lpstr>Carvana Image Masking Challenge: Implementing a U-net</vt:lpstr>
      <vt:lpstr>Outline</vt:lpstr>
      <vt:lpstr>1. Task Overview</vt:lpstr>
      <vt:lpstr>PowerPoint 演示文稿</vt:lpstr>
      <vt:lpstr>Training data</vt:lpstr>
      <vt:lpstr>PowerPoint 演示文稿</vt:lpstr>
      <vt:lpstr>PowerPoint 演示文稿</vt:lpstr>
      <vt:lpstr>Meta data</vt:lpstr>
      <vt:lpstr>2. U-net</vt:lpstr>
      <vt:lpstr>U-net architecture</vt:lpstr>
      <vt:lpstr>3. Data preprocessing &amp; generation</vt:lpstr>
      <vt:lpstr>Resize the image &amp; train/val/test split</vt:lpstr>
      <vt:lpstr>Data generator</vt:lpstr>
      <vt:lpstr>4. Implementing &amp; tweaking a U-net</vt:lpstr>
      <vt:lpstr>Loss function &amp; metrics</vt:lpstr>
      <vt:lpstr>Compile and train the model</vt:lpstr>
      <vt:lpstr>Make a prediction</vt:lpstr>
      <vt:lpstr>Use a larger U-net</vt:lpstr>
      <vt:lpstr>Increase the image size</vt:lpstr>
      <vt:lpstr>5. Data augmentation</vt:lpstr>
      <vt:lpstr>Random rotation &amp; horizontal flip</vt:lpstr>
      <vt:lpstr>PowerPoint 演示文稿</vt:lpstr>
      <vt:lpstr>PowerPoint 演示文稿</vt:lpstr>
      <vt:lpstr>6. Results analyses &amp; visualization</vt:lpstr>
      <vt:lpstr>Model summary</vt:lpstr>
      <vt:lpstr>Model evaluation: Good predictions</vt:lpstr>
      <vt:lpstr>Bad predictions</vt:lpstr>
      <vt:lpstr>PowerPoint 演示文稿</vt:lpstr>
      <vt:lpstr>Visualization of Feature map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Here is what I learnt…</vt:lpstr>
      <vt:lpstr>Thanks!</vt:lpstr>
      <vt:lpstr>Appendix</vt:lpstr>
      <vt:lpstr>Upsampling: interpolation</vt:lpstr>
      <vt:lpstr>Transposed convolution</vt:lpstr>
      <vt:lpstr>Transposed 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JW Y</dc:creator>
  <cp:lastModifiedBy>JW Y</cp:lastModifiedBy>
  <cp:revision>233</cp:revision>
  <dcterms:modified xsi:type="dcterms:W3CDTF">2019-02-21T19:00:46Z</dcterms:modified>
</cp:coreProperties>
</file>